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</p:sldMasterIdLst>
  <p:notesMasterIdLst>
    <p:notesMasterId r:id="rId14"/>
  </p:notesMasterIdLst>
  <p:handoutMasterIdLst>
    <p:handoutMasterId r:id="rId15"/>
  </p:handoutMasterIdLst>
  <p:sldIdLst>
    <p:sldId id="258" r:id="rId3"/>
    <p:sldId id="259" r:id="rId4"/>
    <p:sldId id="262" r:id="rId5"/>
    <p:sldId id="273" r:id="rId6"/>
    <p:sldId id="292" r:id="rId7"/>
    <p:sldId id="293" r:id="rId8"/>
    <p:sldId id="294" r:id="rId9"/>
    <p:sldId id="276" r:id="rId10"/>
    <p:sldId id="278" r:id="rId11"/>
    <p:sldId id="287" r:id="rId12"/>
    <p:sldId id="291" r:id="rId1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73E"/>
    <a:srgbClr val="DA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480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247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5F761-4DDC-4B5E-965B-687A29CB276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048B8-2409-470D-BEDA-008BA7B3293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14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32B35-8B28-45E3-BC36-CAEE5DCC6FBD}" type="datetimeFigureOut">
              <a:rPr lang="da-DK" smtClean="0"/>
              <a:pPr/>
              <a:t>27-01-2020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F03A-B41C-41E8-920A-D43480CB463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20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312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713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262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106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467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028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632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155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200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26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F03A-B41C-41E8-920A-D43480CB4633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085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mkFP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"/>
            <a:ext cx="9154066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040" y="522288"/>
            <a:ext cx="6976148" cy="1979285"/>
          </a:xfrm>
        </p:spPr>
        <p:txBody>
          <a:bodyPr>
            <a:noAutofit/>
          </a:bodyPr>
          <a:lstStyle>
            <a:lvl1pPr>
              <a:defRPr sz="7200">
                <a:solidFill>
                  <a:srgbClr val="2C373E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050" y="2613127"/>
            <a:ext cx="6942137" cy="527841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2C37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bmkFldPresentationTitle"/>
          <p:cNvSpPr/>
          <p:nvPr userDrawn="1"/>
        </p:nvSpPr>
        <p:spPr>
          <a:xfrm>
            <a:off x="2555875" y="5456375"/>
            <a:ext cx="2808213" cy="19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da-DK" sz="60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8" name="bmkOldDepartment"/>
          <p:cNvSpPr/>
          <p:nvPr userDrawn="1"/>
        </p:nvSpPr>
        <p:spPr>
          <a:xfrm>
            <a:off x="654051" y="5456375"/>
            <a:ext cx="1685702" cy="196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r>
              <a:rPr lang="da-DK" sz="600" cap="all" baseline="0" noProof="0" dirty="0">
                <a:solidFill>
                  <a:srgbClr val="2C373E"/>
                </a:solidFill>
              </a:rPr>
              <a:t>Danmarks Idrætsforbund</a:t>
            </a:r>
          </a:p>
        </p:txBody>
      </p:sp>
      <p:sp>
        <p:nvSpPr>
          <p:cNvPr id="9" name="bmkFldDate"/>
          <p:cNvSpPr/>
          <p:nvPr userDrawn="1"/>
        </p:nvSpPr>
        <p:spPr>
          <a:xfrm>
            <a:off x="5632451" y="5456374"/>
            <a:ext cx="1963738" cy="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>
              <a:lnSpc>
                <a:spcPct val="110000"/>
              </a:lnSpc>
            </a:pPr>
            <a:endParaRPr lang="da-DK" sz="600" cap="all" baseline="0" noProof="0" dirty="0">
              <a:solidFill>
                <a:srgbClr val="2C373E"/>
              </a:solidFill>
            </a:endParaRP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1958975" y="0"/>
            <a:ext cx="18716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2. 	Sæt kryds ved ’Vis’ tegnehjælpelinjer på skærmen</a:t>
            </a:r>
          </a:p>
          <a:p>
            <a:pPr algn="r" defTabSz="457200">
              <a:buFontTx/>
              <a:buAutoNum type="arabicPeriod" startAt="3"/>
              <a:tabLst>
                <a:tab pos="177800" algn="l"/>
              </a:tabLst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 Vælg “OK”</a:t>
            </a:r>
          </a:p>
          <a:p>
            <a:pPr algn="r" defTabSz="457200">
              <a:buFontTx/>
              <a:buAutoNum type="arabicPeriod" startAt="3"/>
              <a:tabLst>
                <a:tab pos="177800" algn="l"/>
              </a:tabLst>
            </a:pPr>
            <a:endParaRPr lang="da-DK" sz="100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1000" b="1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maks.</a:t>
            </a: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 to linjer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4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Underoverskrift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maks. én linje</a:t>
            </a: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buFontTx/>
              <a:buNone/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Indsæt 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forfatters navn 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eller tekst</a:t>
            </a:r>
            <a:endParaRPr lang="da-DK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54052" y="3234527"/>
            <a:ext cx="6942136" cy="698529"/>
          </a:xfrm>
        </p:spPr>
        <p:txBody>
          <a:bodyPr/>
          <a:lstStyle>
            <a:lvl1pPr marL="21600"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83" y="435587"/>
            <a:ext cx="578548" cy="1180407"/>
          </a:xfrm>
          <a:prstGeom prst="rect">
            <a:avLst/>
          </a:prstGeom>
        </p:spPr>
      </p:pic>
      <p:pic>
        <p:nvPicPr>
          <p:cNvPr id="15" name="Picture 3" descr="U:\Danmarks Idraets-Forbund\Jobs\4256_PresentationEngine\Received\Work\DIF_Payoff grå_RGB.em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36" y="5339657"/>
            <a:ext cx="786858" cy="3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2AD5F-0271-4780-B699-575542BE5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59FD40-6C2D-4742-BBB2-C75F2E18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42BC70-6409-4111-87A7-2A709C48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74F314-5C41-4A4B-9D57-52F9055E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D20E26-B326-4B9F-9FC6-528E3096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411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1B8DB-C20B-4936-BED1-83DF5CA5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8730A5A-09E9-4058-B216-40A3B125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798602-6C26-4255-A2D1-F0C29C23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B6EEDA-AE65-4E8A-B83D-4FBB62C5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3BBFBE7-C3C4-41F0-9FEE-C2E7BB4C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477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71EEA-0F56-467D-B327-E29EEA4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58DD2C-1F14-41CA-BCC2-E3686345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05E604-5520-44C7-BEB9-E24830E8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287818-DEC9-4CFF-BBA6-750D3DA4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0074E-10E5-4F72-B127-E7A521E4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2819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E2378-9E55-4239-BA31-C19FCEAF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8550BC-ABB1-4C69-AA54-2A4EA70AE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9844961-655D-45FF-9DD1-482344E25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A1EEB0-F69C-4E44-9AF8-EF1E2A85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5AC661-9722-487F-BD89-19E631E5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AC0DDC-37AA-4149-BFC3-099044F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188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6A33B-7CFE-438F-B262-2C7EF527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3F28A8-2B59-49EE-89C3-494663B83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4E05D67-2327-4424-9FFB-9F45DBD1E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6054F92-4206-46F2-BD54-C0F7B95C9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5E9636-7407-413C-A762-9253D07ED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F35D303-2EC0-4B50-80E8-9CF4F92B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34D4D8-715C-4EA7-944B-79A165CB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01B2022-D48D-4857-8585-16CEEF2F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18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63EAC-A977-46B4-846D-D6CDC0C9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841394B-06B9-4210-B4AA-AF360665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D643E46-809E-42BD-9E24-DB3E0D57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0508F07-C56A-4B17-AA49-691C94C0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8380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5323C29-A217-4677-B33C-4EB1DF1D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076E5A-221F-4A0E-83AB-AEEAB322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9930763-9233-4E20-9AD8-08F47B7E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410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BEABF-397F-47B4-A18E-BAE2B3B1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866225-5737-47F5-AD37-CAA6129C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AD8F72-9BE4-43E0-92EF-3164F077C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23480B1-856E-457B-A41C-229051B8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A95A4-7933-4D40-9803-02384FD4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792BE2-18E3-41C9-B767-B7A74494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484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6809D-4E87-4AF2-B7C0-3718112D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A9BF25E-5B2A-45EE-A5FB-1FCA023FC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800D03-76FC-4C93-B490-6677F0BB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6DC91E-7725-4697-B111-782A10920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9659E0-59A3-4A2E-B7B8-84EC7DBC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13FC06-6050-4106-823C-4ED939D1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983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Rediger teksttypografien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AutoShape 4"/>
          <p:cNvSpPr>
            <a:spLocks/>
          </p:cNvSpPr>
          <p:nvPr userDrawn="1"/>
        </p:nvSpPr>
        <p:spPr bwMode="gray">
          <a:xfrm>
            <a:off x="-1958975" y="692696"/>
            <a:ext cx="18716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1000" b="1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600" b="0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1000" b="0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206084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 userDrawn="1"/>
        </p:nvSpPr>
        <p:spPr>
          <a:xfrm>
            <a:off x="-315913" y="206084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9598" y="2780837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-320523" y="2780837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-534988" y="278341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561E7-3E18-4C0B-912D-400D7B59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F3C73F-5089-4694-BBC0-679BAEB6F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9179C8-AC12-45C9-BA8B-C337F30B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CB1B66-2748-4ECE-9D5A-BAEA9990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AD0B24-48AA-4A49-A970-AE952B97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752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013CA4F-09B2-47BB-931B-09B1F815A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8D102B-ED1A-46B2-AAC1-1FF51913E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4811B2-EDFD-40AB-8D89-3CA1ABF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3365F8-6DD5-4D64-9823-E7B70388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2F8166-ACC1-4AE3-8A94-2D51B0B6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855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49" y="1339850"/>
            <a:ext cx="3290400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4705" y="1339850"/>
            <a:ext cx="3290400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1958975" y="692696"/>
            <a:ext cx="18716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1000" b="1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600" b="0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1000" b="0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206084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315913" y="206084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9598" y="2780837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20523" y="2780837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534988" y="278341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48" y="1339850"/>
            <a:ext cx="3290889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1958975" y="692696"/>
            <a:ext cx="18716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1000" b="1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600" b="0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1000" b="0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206084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315913" y="206084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9598" y="2780837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20523" y="2780837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534988" y="278341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305300" y="1339849"/>
            <a:ext cx="3290888" cy="4868863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da-DK" dirty="0"/>
              <a:t>Indsæt billede via Templafy fanen Images</a:t>
            </a:r>
          </a:p>
        </p:txBody>
      </p:sp>
    </p:spTree>
    <p:extLst>
      <p:ext uri="{BB962C8B-B14F-4D97-AF65-F5344CB8AC3E}">
        <p14:creationId xmlns:p14="http://schemas.microsoft.com/office/powerpoint/2010/main" val="225108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5301" y="1339850"/>
            <a:ext cx="3290888" cy="486886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Edit Master </a:t>
            </a:r>
            <a:r>
              <a:rPr lang="da-DK" noProof="0" dirty="0" err="1"/>
              <a:t>text</a:t>
            </a:r>
            <a:r>
              <a:rPr lang="da-DK" noProof="0" dirty="0"/>
              <a:t> styles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1958975" y="692696"/>
            <a:ext cx="18716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1000" b="1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endParaRPr lang="da-DK" sz="1000" b="1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1 = 36 pkt tekst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Niveau 2 = 18 pkt tekst</a:t>
            </a:r>
            <a:br>
              <a:rPr lang="da-DK" sz="1000" b="1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punktopstilling på teksten (flere niveauer findes) brug ‘Forøg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600" b="0" baseline="0" dirty="0">
              <a:solidFill>
                <a:schemeClr val="tx1"/>
              </a:solidFill>
              <a:cs typeface="Arial" charset="0"/>
            </a:endParaRPr>
          </a:p>
          <a:p>
            <a:pPr algn="r" defTabSz="457200">
              <a:tabLst>
                <a:tab pos="177800" algn="l"/>
              </a:tabLst>
            </a:pP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For at få venstrestillet tekst </a:t>
            </a:r>
            <a:br>
              <a:rPr lang="da-DK" sz="1000" b="0" baseline="0" dirty="0">
                <a:solidFill>
                  <a:schemeClr val="tx1"/>
                </a:solidFill>
                <a:cs typeface="Arial" charset="0"/>
              </a:rPr>
            </a:b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000" b="0" baseline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513" y="206084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315913" y="206084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9598" y="2780837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20523" y="2780837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534988" y="278341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54050" y="1339849"/>
            <a:ext cx="3290888" cy="4868863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da-DK" dirty="0"/>
              <a:t>Indsæt billede via Templafy fanen Images</a:t>
            </a:r>
          </a:p>
        </p:txBody>
      </p:sp>
    </p:spTree>
    <p:extLst>
      <p:ext uri="{BB962C8B-B14F-4D97-AF65-F5344CB8AC3E}">
        <p14:creationId xmlns:p14="http://schemas.microsoft.com/office/powerpoint/2010/main" val="415830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-1958975" y="692696"/>
            <a:ext cx="1871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Overskrift </a:t>
            </a:r>
            <a:br>
              <a:rPr lang="da-DK" sz="1000" b="1" dirty="0">
                <a:solidFill>
                  <a:schemeClr val="tx1"/>
                </a:solidFill>
                <a:cs typeface="Arial" charset="0"/>
              </a:rPr>
            </a:b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helst</a:t>
            </a:r>
            <a:r>
              <a:rPr lang="da-DK" sz="1000" b="1" baseline="0" dirty="0">
                <a:solidFill>
                  <a:schemeClr val="tx1"/>
                </a:solidFill>
                <a:cs typeface="Arial" charset="0"/>
              </a:rPr>
              <a:t> kun én linje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1313723"/>
            <a:ext cx="3898316" cy="288123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4051" y="4358662"/>
            <a:ext cx="3917950" cy="1283313"/>
          </a:xfrm>
        </p:spPr>
        <p:txBody>
          <a:bodyPr>
            <a:noAutofit/>
          </a:bodyPr>
          <a:lstStyle>
            <a:lvl1pPr marL="21600">
              <a:defRPr sz="1800" cap="none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19316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856413"/>
          </a:xfrm>
        </p:spPr>
        <p:txBody>
          <a:bodyPr tIns="108000">
            <a:noAutofit/>
          </a:bodyPr>
          <a:lstStyle>
            <a:lvl1pPr algn="ctr">
              <a:defRPr sz="1800" cap="none" baseline="0"/>
            </a:lvl1pPr>
          </a:lstStyle>
          <a:p>
            <a:r>
              <a:rPr lang="da-DK" dirty="0"/>
              <a:t>Indsæt billede via Imageshopper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522289"/>
            <a:ext cx="4978400" cy="215106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4050" y="2852936"/>
            <a:ext cx="4978399" cy="504055"/>
          </a:xfrm>
        </p:spPr>
        <p:txBody>
          <a:bodyPr>
            <a:noAutofit/>
          </a:bodyPr>
          <a:lstStyle>
            <a:lvl1pPr marL="21600">
              <a:defRPr sz="1800" cap="none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1958975" y="2348880"/>
            <a:ext cx="1871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0" dirty="0">
                <a:solidFill>
                  <a:schemeClr val="tx1"/>
                </a:solidFill>
                <a:cs typeface="Arial" charset="0"/>
              </a:rPr>
              <a:t>Tekstfarven</a:t>
            </a: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 kan 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være sort eller hvid</a:t>
            </a:r>
          </a:p>
        </p:txBody>
      </p:sp>
    </p:spTree>
    <p:extLst>
      <p:ext uri="{BB962C8B-B14F-4D97-AF65-F5344CB8AC3E}">
        <p14:creationId xmlns:p14="http://schemas.microsoft.com/office/powerpoint/2010/main" val="187587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9144000" cy="6856413"/>
          </a:xfrm>
        </p:spPr>
        <p:txBody>
          <a:bodyPr tIns="108000">
            <a:noAutofit/>
          </a:bodyPr>
          <a:lstStyle>
            <a:lvl1pPr algn="ctr">
              <a:defRPr sz="1800" cap="none" baseline="0"/>
            </a:lvl1pPr>
          </a:lstStyle>
          <a:p>
            <a:r>
              <a:rPr lang="da-DK" dirty="0"/>
              <a:t>Indsæt billede via Imageshopper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75" y="3573016"/>
            <a:ext cx="5932488" cy="1132997"/>
          </a:xfrm>
        </p:spPr>
        <p:txBody>
          <a:bodyPr/>
          <a:lstStyle>
            <a:lvl1pPr algn="r">
              <a:defRPr cap="all"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5875" y="4869714"/>
            <a:ext cx="5932488" cy="772262"/>
          </a:xfrm>
        </p:spPr>
        <p:txBody>
          <a:bodyPr rIns="10800">
            <a:noAutofit/>
          </a:bodyPr>
          <a:lstStyle>
            <a:lvl1pPr algn="r">
              <a:defRPr sz="1800" cap="none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1958975" y="4653136"/>
            <a:ext cx="1871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0" dirty="0">
                <a:solidFill>
                  <a:schemeClr val="tx1"/>
                </a:solidFill>
                <a:cs typeface="Arial" charset="0"/>
              </a:rPr>
              <a:t>Tekstfarven</a:t>
            </a: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 kan 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b="0" baseline="0" dirty="0">
                <a:solidFill>
                  <a:schemeClr val="tx1"/>
                </a:solidFill>
                <a:cs typeface="Arial" charset="0"/>
              </a:rPr>
              <a:t>være sort eller hvid</a:t>
            </a:r>
          </a:p>
        </p:txBody>
      </p:sp>
    </p:spTree>
    <p:extLst>
      <p:ext uri="{BB962C8B-B14F-4D97-AF65-F5344CB8AC3E}">
        <p14:creationId xmlns:p14="http://schemas.microsoft.com/office/powerpoint/2010/main" val="268781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51" y="0"/>
            <a:ext cx="6942137" cy="11033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0" y="1339850"/>
            <a:ext cx="6942138" cy="4868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4050" y="6356350"/>
            <a:ext cx="19018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6838" y="6356350"/>
            <a:ext cx="7715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83" y="435587"/>
            <a:ext cx="578548" cy="1180407"/>
          </a:xfrm>
          <a:prstGeom prst="rect">
            <a:avLst/>
          </a:prstGeom>
        </p:spPr>
      </p:pic>
      <p:pic>
        <p:nvPicPr>
          <p:cNvPr id="9" name="Picture 3" descr="U:\Danmarks Idraets-Forbund\Jobs\4256_PresentationEngine\Received\Work\DIF_Payoff grå_RGB.em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36" y="5339657"/>
            <a:ext cx="786858" cy="3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54" r:id="rId6"/>
    <p:sldLayoutId id="2147483656" r:id="rId7"/>
    <p:sldLayoutId id="2147483658" r:id="rId8"/>
    <p:sldLayoutId id="2147483657" r:id="rId9"/>
    <p:sldLayoutId id="2147483655" r:id="rId10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1" i="0" kern="1200" cap="all" baseline="0">
          <a:solidFill>
            <a:srgbClr val="2C373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3000"/>
        </a:lnSpc>
        <a:spcBef>
          <a:spcPts val="1800"/>
        </a:spcBef>
        <a:buFontTx/>
        <a:buNone/>
        <a:defRPr sz="3600" b="1" kern="1200" cap="none" baseline="0">
          <a:solidFill>
            <a:srgbClr val="2C373E"/>
          </a:solidFill>
          <a:latin typeface="+mn-lt"/>
          <a:ea typeface="+mn-ea"/>
          <a:cs typeface="+mn-cs"/>
        </a:defRPr>
      </a:lvl1pPr>
      <a:lvl2pPr marL="21600" indent="0" algn="l" defTabSz="914400" rtl="0" eaLnBrk="1" latinLnBrk="0" hangingPunct="1">
        <a:lnSpc>
          <a:spcPct val="83000"/>
        </a:lnSpc>
        <a:spcBef>
          <a:spcPts val="1800"/>
        </a:spcBef>
        <a:buFontTx/>
        <a:buNone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2pPr>
      <a:lvl3pPr marL="201600" indent="-180000" algn="l" defTabSz="914400" rtl="0" eaLnBrk="1" latinLnBrk="0" hangingPunct="1">
        <a:lnSpc>
          <a:spcPct val="83000"/>
        </a:lnSpc>
        <a:spcBef>
          <a:spcPts val="1800"/>
        </a:spcBef>
        <a:buFont typeface="DIF" pitchFamily="2" charset="0"/>
        <a:buChar char="–"/>
        <a:tabLst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3pPr>
      <a:lvl4pPr marL="381600" indent="-180000" algn="l" defTabSz="914400" rtl="0" eaLnBrk="1" latinLnBrk="0" hangingPunct="1">
        <a:lnSpc>
          <a:spcPct val="83000"/>
        </a:lnSpc>
        <a:spcBef>
          <a:spcPts val="1800"/>
        </a:spcBef>
        <a:buFont typeface="DIF" pitchFamily="2" charset="0"/>
        <a:buChar char="–"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4pPr>
      <a:lvl5pPr marL="561600" indent="-180000" algn="l" defTabSz="914400" rtl="0" eaLnBrk="1" latinLnBrk="0" hangingPunct="1">
        <a:lnSpc>
          <a:spcPct val="83000"/>
        </a:lnSpc>
        <a:spcBef>
          <a:spcPts val="1800"/>
        </a:spcBef>
        <a:buFont typeface="DIF" pitchFamily="2" charset="0"/>
        <a:buChar char="–"/>
        <a:defRPr sz="1800" b="1" kern="1200" cap="none" baseline="0">
          <a:solidFill>
            <a:srgbClr val="2C37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2" userDrawn="1">
          <p15:clr>
            <a:srgbClr val="F26B43"/>
          </p15:clr>
        </p15:guide>
        <p15:guide id="2" pos="4785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95" userDrawn="1">
          <p15:clr>
            <a:srgbClr val="F26B43"/>
          </p15:clr>
        </p15:guide>
        <p15:guide id="5" orient="horz" pos="844" userDrawn="1">
          <p15:clr>
            <a:srgbClr val="F26B43"/>
          </p15:clr>
        </p15:guide>
        <p15:guide id="6" orient="horz" pos="39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F9EC693-7B8B-4280-8BBD-34E1E551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603412-1DC4-49DF-9027-24F96556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FC8F8C-753C-48D7-BFC4-3B78627A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5FFE9F-7CEC-417C-A326-1686BBE7E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C61D6E-F10E-4977-BF4F-C495E4BCE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E2EA-AEDB-4948-88E1-594E5C4BF48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9ABDF0F9-0AA3-4A0C-85FA-4E6EA50434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83" y="435587"/>
            <a:ext cx="578548" cy="1180407"/>
          </a:xfrm>
          <a:prstGeom prst="rect">
            <a:avLst/>
          </a:prstGeom>
        </p:spPr>
      </p:pic>
      <p:pic>
        <p:nvPicPr>
          <p:cNvPr id="8" name="Picture 3" descr="U:\Danmarks Idraets-Forbund\Jobs\4256_PresentationEngine\Received\Work\DIF_Payoff grå_RGB.emf">
            <a:extLst>
              <a:ext uri="{FF2B5EF4-FFF2-40B4-BE49-F238E27FC236}">
                <a16:creationId xmlns:a16="http://schemas.microsoft.com/office/drawing/2014/main" id="{849D0316-56E6-4A3B-9DDA-B3D2F2C2A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36" y="5339657"/>
            <a:ext cx="786858" cy="3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2" userDrawn="1">
          <p15:clr>
            <a:srgbClr val="F26B43"/>
          </p15:clr>
        </p15:guide>
        <p15:guide id="2" pos="4785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95" userDrawn="1">
          <p15:clr>
            <a:srgbClr val="F26B43"/>
          </p15:clr>
        </p15:guide>
        <p15:guide id="5" orient="horz" pos="844" userDrawn="1">
          <p15:clr>
            <a:srgbClr val="F26B43"/>
          </p15:clr>
        </p15:guide>
        <p15:guide id="6" orient="horz" pos="39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hyperlink" Target="mailto:foreningspulje@dif.dk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www.medlemstal.dk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hyperlink" Target="https://www.dif.dk/da/forening/stoette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6C02E7F-11CF-4045-9512-C514F7BA5CFE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14CE383-A8FC-4F39-89CF-FF4CFF544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0A8C2571-0F12-4F60-8607-0E40B3971D61}"/>
              </a:ext>
            </a:extLst>
          </p:cNvPr>
          <p:cNvSpPr/>
          <p:nvPr/>
        </p:nvSpPr>
        <p:spPr>
          <a:xfrm>
            <a:off x="656356" y="4828936"/>
            <a:ext cx="374441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>
                <a:solidFill>
                  <a:schemeClr val="tx1"/>
                </a:solidFill>
              </a:rPr>
              <a:t>Trygve Laub Asserhøj</a:t>
            </a:r>
          </a:p>
          <a:p>
            <a:endParaRPr lang="da-DK" dirty="0"/>
          </a:p>
          <a:p>
            <a:r>
              <a:rPr lang="da-DK" dirty="0">
                <a:hlinkClick r:id="rId5"/>
              </a:rPr>
              <a:t>foreningspulje@dif.dk</a:t>
            </a:r>
            <a:endParaRPr lang="da-DK" dirty="0"/>
          </a:p>
          <a:p>
            <a:r>
              <a:rPr lang="da-DK" dirty="0">
                <a:solidFill>
                  <a:schemeClr val="tx1"/>
                </a:solidFill>
              </a:rPr>
              <a:t>4326 2173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E574D94-F821-4BC3-A907-D240917D38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13255"/>
          <a:stretch/>
        </p:blipFill>
        <p:spPr>
          <a:xfrm>
            <a:off x="4475989" y="3356992"/>
            <a:ext cx="4668010" cy="350100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49" y="1198324"/>
            <a:ext cx="7833595" cy="501038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Dansk Tennis Forbund, Nationalt Seminar, 25. januar 2020</a:t>
            </a:r>
          </a:p>
          <a:p>
            <a:pPr marL="0" indent="0">
              <a:spcBef>
                <a:spcPts val="1200"/>
              </a:spcBef>
              <a:buNone/>
            </a:pPr>
            <a:endParaRPr lang="da-D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Baggrund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Rammer og retningslinjer</a:t>
            </a:r>
          </a:p>
          <a:p>
            <a:pPr marL="342900" indent="-342900">
              <a:spcBef>
                <a:spcPts val="1200"/>
              </a:spcBef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Eksempler på bevillinger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Gode råd til ansøgere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 til spørgsmål</a:t>
            </a:r>
          </a:p>
        </p:txBody>
      </p:sp>
    </p:spTree>
    <p:extLst>
      <p:ext uri="{BB962C8B-B14F-4D97-AF65-F5344CB8AC3E}">
        <p14:creationId xmlns:p14="http://schemas.microsoft.com/office/powerpoint/2010/main" val="20423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9DB39FB-CB66-4FE0-8271-954543E1D0F4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E4B62739-4F97-4F9F-9384-944857996B86}"/>
              </a:ext>
            </a:extLst>
          </p:cNvPr>
          <p:cNvSpPr txBox="1">
            <a:spLocks/>
          </p:cNvSpPr>
          <p:nvPr/>
        </p:nvSpPr>
        <p:spPr>
          <a:xfrm>
            <a:off x="755576" y="1412776"/>
            <a:ext cx="4248472" cy="4868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Tx/>
              <a:buNone/>
              <a:defRPr sz="36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1pPr>
            <a:lvl2pPr marL="2160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Tx/>
              <a:buNone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2pPr>
            <a:lvl3pPr marL="201600" indent="-18000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DIF" pitchFamily="2" charset="0"/>
              <a:buChar char="–"/>
              <a:tabLst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3pPr>
            <a:lvl4pPr marL="381600" indent="-18000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DIF" pitchFamily="2" charset="0"/>
              <a:buChar char="–"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4pPr>
            <a:lvl5pPr marL="561600" indent="-18000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DIF" pitchFamily="2" charset="0"/>
              <a:buChar char="–"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Sparring og gode råd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Mange ansøgninger = mange afslag</a:t>
            </a:r>
            <a:br>
              <a:rPr lang="da-DK" b="0" dirty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- også til interessante projekter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Brug pengene EFTER bevilling</a:t>
            </a:r>
            <a:br>
              <a:rPr lang="da-DK" b="0" dirty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og FØR afslutningsdato!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Gode råd generelt: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Realistisk og mådeholden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Målrettet og afgrænset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b="0" dirty="0" err="1">
                <a:solidFill>
                  <a:schemeClr val="tx1"/>
                </a:solidFill>
              </a:rPr>
              <a:t>Egeninvestering</a:t>
            </a:r>
            <a:r>
              <a:rPr lang="da-DK" b="0" dirty="0">
                <a:solidFill>
                  <a:schemeClr val="tx1"/>
                </a:solidFill>
              </a:rPr>
              <a:t> og forankring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Samarbejde og deling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Detaljeret og præcist budget</a:t>
            </a:r>
            <a:br>
              <a:rPr lang="da-DK" b="0" dirty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-særligt vigtigt i delprojekter</a:t>
            </a:r>
          </a:p>
          <a:p>
            <a:pPr marL="53975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Gode ansøgninger til store projekter </a:t>
            </a:r>
            <a:br>
              <a:rPr lang="da-DK" b="0" dirty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kræver tid og brugerinddragelse </a:t>
            </a:r>
            <a:br>
              <a:rPr lang="da-DK" b="0" dirty="0">
                <a:solidFill>
                  <a:schemeClr val="tx1"/>
                </a:solidFill>
              </a:rPr>
            </a:br>
            <a:r>
              <a:rPr lang="da-DK" b="0" dirty="0">
                <a:solidFill>
                  <a:schemeClr val="tx1"/>
                </a:solidFill>
              </a:rPr>
              <a:t>- ikke en professionel fundraiser…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B15C48B-581C-4A5B-A598-ADD088265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304A371-1487-4268-83D8-51875F14B8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/>
          <a:stretch/>
        </p:blipFill>
        <p:spPr>
          <a:xfrm>
            <a:off x="6108169" y="4581128"/>
            <a:ext cx="303583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2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9DB39FB-CB66-4FE0-8271-954543E1D0F4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E4B62739-4F97-4F9F-9384-944857996B86}"/>
              </a:ext>
            </a:extLst>
          </p:cNvPr>
          <p:cNvSpPr txBox="1">
            <a:spLocks/>
          </p:cNvSpPr>
          <p:nvPr/>
        </p:nvSpPr>
        <p:spPr>
          <a:xfrm>
            <a:off x="755576" y="1412776"/>
            <a:ext cx="7776864" cy="4868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Tx/>
              <a:buNone/>
              <a:defRPr sz="36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1pPr>
            <a:lvl2pPr marL="21600" indent="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Tx/>
              <a:buNone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2pPr>
            <a:lvl3pPr marL="201600" indent="-18000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DIF" pitchFamily="2" charset="0"/>
              <a:buChar char="–"/>
              <a:tabLst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3pPr>
            <a:lvl4pPr marL="381600" indent="-18000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DIF" pitchFamily="2" charset="0"/>
              <a:buChar char="–"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4pPr>
            <a:lvl5pPr marL="561600" indent="-180000" algn="l" defTabSz="914400" rtl="0" eaLnBrk="1" latinLnBrk="0" hangingPunct="1">
              <a:lnSpc>
                <a:spcPct val="83000"/>
              </a:lnSpc>
              <a:spcBef>
                <a:spcPts val="1800"/>
              </a:spcBef>
              <a:buFont typeface="DIF" pitchFamily="2" charset="0"/>
              <a:buChar char="–"/>
              <a:defRPr sz="1800" b="1" kern="1200" cap="none" baseline="0">
                <a:solidFill>
                  <a:srgbClr val="2C37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b="0" dirty="0">
                <a:solidFill>
                  <a:schemeClr val="tx1"/>
                </a:solidFill>
              </a:rPr>
              <a:t>Øvrige puljer/fonde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/>
              <a:t>Lokale og Anlægsfonden (fond/pulje)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Nordea Fonden, Lokalpuljen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Carlsberg Sportsfond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Tuborg-fonden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Spar Nord Fonden</a:t>
            </a:r>
          </a:p>
          <a:p>
            <a:pPr lvl="2" indent="0">
              <a:spcBef>
                <a:spcPts val="1200"/>
              </a:spcBef>
              <a:buNone/>
            </a:pPr>
            <a:br>
              <a:rPr lang="da-DK" dirty="0"/>
            </a:br>
            <a:r>
              <a:rPr lang="da-DK" dirty="0"/>
              <a:t>…derudover en lang række kommunale puljer og </a:t>
            </a:r>
            <a:br>
              <a:rPr lang="da-DK" dirty="0"/>
            </a:br>
            <a:r>
              <a:rPr lang="da-DK" dirty="0"/>
              <a:t>enkelte sportsspecifikke fonde og øvrige private fonde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B15C48B-581C-4A5B-A598-ADD088265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304A371-1487-4268-83D8-51875F14B8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/>
          <a:stretch/>
        </p:blipFill>
        <p:spPr>
          <a:xfrm>
            <a:off x="6108169" y="4581128"/>
            <a:ext cx="303583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81E9423-3880-44EC-83FB-120C090DAE44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1"/>
            <a:ext cx="7806382" cy="237718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/>
              <a:t>Baggrund for etablering af puljen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91C8535-4B09-4FED-A369-680D2C8DA656}"/>
              </a:ext>
            </a:extLst>
          </p:cNvPr>
          <p:cNvSpPr/>
          <p:nvPr/>
        </p:nvSpPr>
        <p:spPr>
          <a:xfrm>
            <a:off x="251520" y="2060848"/>
            <a:ext cx="266429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3000"/>
              </a:lnSpc>
            </a:pPr>
            <a:r>
              <a:rPr lang="da-DK" sz="2400" b="1" cap="all" baseline="0" dirty="0">
                <a:solidFill>
                  <a:srgbClr val="2C373E"/>
                </a:solidFill>
              </a:rPr>
              <a:t>Før 2015</a:t>
            </a:r>
          </a:p>
          <a:p>
            <a:pPr algn="ctr">
              <a:lnSpc>
                <a:spcPct val="83000"/>
              </a:lnSpc>
            </a:pPr>
            <a:endParaRPr lang="da-DK" b="1" cap="all" baseline="0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da-DK" sz="1600" b="1" cap="all" baseline="0" dirty="0">
                <a:solidFill>
                  <a:srgbClr val="2C373E"/>
                </a:solidFill>
              </a:rPr>
              <a:t>Spillehalsmidler</a:t>
            </a:r>
          </a:p>
          <a:p>
            <a:pPr algn="ctr">
              <a:lnSpc>
                <a:spcPct val="83000"/>
              </a:lnSpc>
            </a:pPr>
            <a:endParaRPr lang="da-DK" sz="1600" b="1" cap="all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da-DK" sz="1600" b="1" cap="all" baseline="0" dirty="0">
                <a:solidFill>
                  <a:srgbClr val="2C373E"/>
                </a:solidFill>
              </a:rPr>
              <a:t>Lokale aftaler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4341D2A-0F40-4FD7-846F-7C863EA795CA}"/>
              </a:ext>
            </a:extLst>
          </p:cNvPr>
          <p:cNvSpPr/>
          <p:nvPr/>
        </p:nvSpPr>
        <p:spPr>
          <a:xfrm>
            <a:off x="2792971" y="2054746"/>
            <a:ext cx="266429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3000"/>
              </a:lnSpc>
            </a:pPr>
            <a:r>
              <a:rPr lang="da-DK" sz="2400" b="1" cap="all" baseline="0" dirty="0">
                <a:solidFill>
                  <a:srgbClr val="2C373E"/>
                </a:solidFill>
              </a:rPr>
              <a:t>2016-2017</a:t>
            </a:r>
          </a:p>
          <a:p>
            <a:pPr algn="ctr">
              <a:lnSpc>
                <a:spcPct val="83000"/>
              </a:lnSpc>
            </a:pPr>
            <a:endParaRPr lang="da-DK" b="1" cap="all" baseline="0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da-DK" sz="1600" b="1" cap="all" baseline="0" dirty="0">
                <a:solidFill>
                  <a:srgbClr val="2C373E"/>
                </a:solidFill>
              </a:rPr>
              <a:t>Midlertidig </a:t>
            </a:r>
            <a:br>
              <a:rPr lang="da-DK" sz="1600" b="1" cap="all" baseline="0" dirty="0">
                <a:solidFill>
                  <a:srgbClr val="2C373E"/>
                </a:solidFill>
              </a:rPr>
            </a:br>
            <a:r>
              <a:rPr lang="da-DK" sz="1600" b="1" cap="all" baseline="0" dirty="0">
                <a:solidFill>
                  <a:srgbClr val="2C373E"/>
                </a:solidFill>
              </a:rPr>
              <a:t>ordning</a:t>
            </a:r>
          </a:p>
          <a:p>
            <a:pPr algn="ctr">
              <a:lnSpc>
                <a:spcPct val="83000"/>
              </a:lnSpc>
            </a:pPr>
            <a:endParaRPr lang="da-DK" sz="1600" b="1" cap="all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da-DK" sz="1600" b="1" cap="all" baseline="0" dirty="0">
                <a:solidFill>
                  <a:srgbClr val="2C373E"/>
                </a:solidFill>
              </a:rPr>
              <a:t>skat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829E39-7D4F-4039-BDFA-7ADBA005230E}"/>
              </a:ext>
            </a:extLst>
          </p:cNvPr>
          <p:cNvSpPr/>
          <p:nvPr/>
        </p:nvSpPr>
        <p:spPr>
          <a:xfrm>
            <a:off x="5457267" y="2067694"/>
            <a:ext cx="316835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3000"/>
              </a:lnSpc>
            </a:pPr>
            <a:r>
              <a:rPr lang="da-DK" sz="2400" b="1" cap="all" baseline="0" dirty="0">
                <a:solidFill>
                  <a:srgbClr val="2C373E"/>
                </a:solidFill>
              </a:rPr>
              <a:t>Fra 2018</a:t>
            </a:r>
          </a:p>
          <a:p>
            <a:pPr algn="ctr">
              <a:lnSpc>
                <a:spcPct val="83000"/>
              </a:lnSpc>
            </a:pPr>
            <a:endParaRPr lang="da-DK" b="1" cap="all" baseline="0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da-DK" sz="1600" b="1" cap="all" dirty="0">
                <a:solidFill>
                  <a:srgbClr val="2C373E"/>
                </a:solidFill>
              </a:rPr>
              <a:t>Politisk aftale om lokalforeningspuljer</a:t>
            </a:r>
            <a:endParaRPr lang="da-DK" sz="1600" b="1" cap="all" baseline="0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endParaRPr lang="da-DK" sz="1600" b="1" cap="all" dirty="0">
              <a:solidFill>
                <a:srgbClr val="2C373E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da-DK" sz="1600" b="1" cap="all" baseline="0" dirty="0">
                <a:solidFill>
                  <a:srgbClr val="2C373E"/>
                </a:solidFill>
              </a:rPr>
              <a:t>DIF og DGI’s foreningspulje</a:t>
            </a:r>
            <a:endParaRPr lang="da-DK" b="1" cap="all" baseline="0" dirty="0">
              <a:solidFill>
                <a:srgbClr val="2C373E"/>
              </a:solidFill>
            </a:endParaRP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29587E07-10A8-4F18-BFA5-7296A71EE215}"/>
              </a:ext>
            </a:extLst>
          </p:cNvPr>
          <p:cNvCxnSpPr>
            <a:cxnSpLocks/>
          </p:cNvCxnSpPr>
          <p:nvPr/>
        </p:nvCxnSpPr>
        <p:spPr>
          <a:xfrm flipV="1">
            <a:off x="2555776" y="2420888"/>
            <a:ext cx="648072" cy="72008"/>
          </a:xfrm>
          <a:prstGeom prst="straightConnector1">
            <a:avLst/>
          </a:prstGeom>
          <a:ln w="76200">
            <a:solidFill>
              <a:srgbClr val="2C37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93CBE315-47B9-4F10-A0F1-7466580AD92A}"/>
              </a:ext>
            </a:extLst>
          </p:cNvPr>
          <p:cNvCxnSpPr>
            <a:cxnSpLocks/>
          </p:cNvCxnSpPr>
          <p:nvPr/>
        </p:nvCxnSpPr>
        <p:spPr>
          <a:xfrm flipV="1">
            <a:off x="5054737" y="2276872"/>
            <a:ext cx="1056580" cy="144016"/>
          </a:xfrm>
          <a:prstGeom prst="straightConnector1">
            <a:avLst/>
          </a:prstGeom>
          <a:ln w="76200">
            <a:solidFill>
              <a:srgbClr val="2C37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F3D4F030-1F54-4A24-9381-EBA4F9B66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C8F933B-D7EC-4608-9BA4-36CF925D53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/>
          <a:stretch/>
        </p:blipFill>
        <p:spPr>
          <a:xfrm>
            <a:off x="5580112" y="4185084"/>
            <a:ext cx="3563887" cy="26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2FA3FD5-54B4-4832-96CA-9FEE9E43368B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04EFC4E-78C7-4D23-BB3E-6E8E4112D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6B2B373-F4AE-4129-B263-424910248D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/>
          <a:stretch/>
        </p:blipFill>
        <p:spPr>
          <a:xfrm>
            <a:off x="5580112" y="4185084"/>
            <a:ext cx="3563888" cy="267291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0"/>
            <a:ext cx="8310438" cy="4868863"/>
          </a:xfrm>
        </p:spPr>
        <p:txBody>
          <a:bodyPr/>
          <a:lstStyle/>
          <a:p>
            <a:r>
              <a:rPr lang="da-DK" sz="2400" dirty="0"/>
              <a:t>Rammer og retningslinjer for 2020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Godt 44 mio. kr. til uddeling</a:t>
            </a:r>
          </a:p>
          <a:p>
            <a:pPr marL="887400" lvl="3" indent="-342900">
              <a:spcBef>
                <a:spcPts val="600"/>
              </a:spcBef>
            </a:pPr>
            <a:r>
              <a:rPr lang="da-DK" sz="1450" dirty="0"/>
              <a:t>Halvdelen i beløbskategorien 0-30 t.kr. (behandles løbende, først-til-mølle)</a:t>
            </a:r>
          </a:p>
          <a:p>
            <a:pPr marL="887400" lvl="3" indent="-342900">
              <a:spcBef>
                <a:spcPts val="600"/>
              </a:spcBef>
            </a:pPr>
            <a:r>
              <a:rPr lang="da-DK" sz="1450" dirty="0"/>
              <a:t>Halvdelen i </a:t>
            </a:r>
            <a:r>
              <a:rPr lang="da-DK" sz="1450" dirty="0" err="1"/>
              <a:t>beløbskateogrien</a:t>
            </a:r>
            <a:r>
              <a:rPr lang="da-DK" sz="1450" dirty="0"/>
              <a:t> 30-300 t.kr. (behandles efter skæringsdatoer 31/3, 31/7 og 31/10)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Ansøges via Centralt </a:t>
            </a:r>
            <a:r>
              <a:rPr lang="da-DK" sz="1600" dirty="0" err="1"/>
              <a:t>ForeningsRegister</a:t>
            </a:r>
            <a:r>
              <a:rPr lang="da-DK" sz="1600" dirty="0"/>
              <a:t> (</a:t>
            </a:r>
            <a:r>
              <a:rPr lang="da-DK" sz="1600" dirty="0">
                <a:hlinkClick r:id="rId6"/>
              </a:rPr>
              <a:t>www.medlemstal.dk</a:t>
            </a:r>
            <a:r>
              <a:rPr lang="da-DK" sz="1600" dirty="0"/>
              <a:t>)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Ansøgere skal have CVR-nummer og NemKonto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Åben for alle idrætsforeninger, DIF/DGI såvel som øvrige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Ikke en del af visionen BDFL – </a:t>
            </a:r>
            <a:br>
              <a:rPr lang="da-DK" sz="1600" dirty="0"/>
            </a:br>
            <a:r>
              <a:rPr lang="da-DK" sz="1600" dirty="0"/>
              <a:t>men støtter gerne visionære projekter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Fokus på bred geografisk og </a:t>
            </a:r>
            <a:br>
              <a:rPr lang="da-DK" sz="1600" dirty="0"/>
            </a:br>
            <a:r>
              <a:rPr lang="da-DK" sz="1600" dirty="0"/>
              <a:t>indholdsmæssig fordeling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Mange små bevillinger frem for få store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Foreninger kan modtage én bevilling om året</a:t>
            </a:r>
            <a:br>
              <a:rPr lang="da-DK" sz="1600" dirty="0"/>
            </a:br>
            <a:r>
              <a:rPr lang="da-DK" sz="1600" dirty="0"/>
              <a:t>(for flerstrengede dog samme som antal aktiviteter </a:t>
            </a:r>
            <a:br>
              <a:rPr lang="da-DK" sz="1600" dirty="0"/>
            </a:br>
            <a:r>
              <a:rPr lang="da-DK" sz="1600" dirty="0"/>
              <a:t>i foreningen)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Afslag giver mulighed for genansøgning</a:t>
            </a:r>
          </a:p>
        </p:txBody>
      </p:sp>
    </p:spTree>
    <p:extLst>
      <p:ext uri="{BB962C8B-B14F-4D97-AF65-F5344CB8AC3E}">
        <p14:creationId xmlns:p14="http://schemas.microsoft.com/office/powerpoint/2010/main" val="36978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44E2CF-2664-4695-93BF-AB56D9FEB167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51D2535-D78D-4CAD-BAEA-291B650E15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/>
          <a:stretch/>
        </p:blipFill>
        <p:spPr>
          <a:xfrm>
            <a:off x="5580112" y="4185084"/>
            <a:ext cx="3563888" cy="267291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1"/>
            <a:ext cx="4061966" cy="511348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/>
              <a:t>Bevillinger i 2019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I alt 1.467 bevillinger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1.181 bevillinger ml. 0-30 t.kr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286 bevillinger ml. 30-300 t.kr.</a:t>
            </a:r>
          </a:p>
          <a:p>
            <a:pPr marL="5229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Alle landsdelsforeninger</a:t>
            </a:r>
          </a:p>
          <a:p>
            <a:pPr marL="5229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97 á 98 kommuner</a:t>
            </a:r>
          </a:p>
          <a:p>
            <a:pPr marL="522900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342900" lvl="2" indent="-342900">
              <a:spcBef>
                <a:spcPts val="1200"/>
              </a:spcBef>
            </a:pPr>
            <a:r>
              <a:rPr lang="da-DK" sz="2400" dirty="0"/>
              <a:t>Tennis i 2019</a:t>
            </a:r>
          </a:p>
          <a:p>
            <a:pPr marL="342900" lvl="2" indent="-342900">
              <a:spcBef>
                <a:spcPts val="1200"/>
              </a:spcBef>
            </a:pPr>
            <a:r>
              <a:rPr lang="da-DK" sz="1600" dirty="0"/>
              <a:t>47 bevillinger for i alt 1,6 mio. kr.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a-DK" sz="1600" dirty="0"/>
              <a:t>Se bevillingsmodtagende foreninger og søg på aktivitet/geografi:</a:t>
            </a:r>
          </a:p>
          <a:p>
            <a:pPr marL="0" lvl="2" indent="0">
              <a:spcBef>
                <a:spcPts val="1200"/>
              </a:spcBef>
              <a:buNone/>
            </a:pPr>
            <a:r>
              <a:rPr lang="da-DK" sz="1600" dirty="0">
                <a:hlinkClick r:id="rId5"/>
              </a:rPr>
              <a:t>https://www.dif.dk/da/forening/stoette</a:t>
            </a:r>
            <a:endParaRPr lang="da-DK" sz="1600" dirty="0"/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6F38FBAA-DFFF-4244-926F-5AB80E4441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26" t="9305" r="29525" b="10940"/>
          <a:stretch/>
        </p:blipFill>
        <p:spPr>
          <a:xfrm>
            <a:off x="5220072" y="1247330"/>
            <a:ext cx="2916236" cy="354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6DD33C3-DC22-4432-B083-427BB5A4A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44E2CF-2664-4695-93BF-AB56D9FEB167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1"/>
            <a:ext cx="4061966" cy="511348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/>
              <a:t>Varde Tennisklub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Delvis bevilling: 80.000 kr.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Ny aktivitet med fokus på nye målgrupper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Større forening med konkrete ambitioner om medlemsvækst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Stor egenfinansiering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6DD33C3-DC22-4432-B083-427BB5A4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7" name="Picture 6" descr="https://images.jfmedier.dk/images/f/f0/f0a/f0a75b26-455f-4fb3-b80a-0376e9909bd4_2_90_0_0_1280_853_1440_960_8a50ae20.jpg">
            <a:extLst>
              <a:ext uri="{FF2B5EF4-FFF2-40B4-BE49-F238E27FC236}">
                <a16:creationId xmlns:a16="http://schemas.microsoft.com/office/drawing/2014/main" id="{687D0B5F-B1F1-4F9C-9B05-EFA531872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4" t="3570" r="2930" b="3588"/>
          <a:stretch/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44E2CF-2664-4695-93BF-AB56D9FEB167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1"/>
            <a:ext cx="6078190" cy="511348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/>
              <a:t>Assens Tennisklub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Fuld bevilling: 20.625 kr.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Boldmaskine til udvidet holdkapacitet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Fastholdelse gennem større kvalitet i træningen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Fokus på kommunikation af foreningen og de nye muligheder med en boldmaskine til træning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6DD33C3-DC22-4432-B083-427BB5A4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7" name="Picture 2" descr="http://www.assenstennisklub.dk/wp-content/uploads/DSC_0756.jpg">
            <a:extLst>
              <a:ext uri="{FF2B5EF4-FFF2-40B4-BE49-F238E27FC236}">
                <a16:creationId xmlns:a16="http://schemas.microsoft.com/office/drawing/2014/main" id="{EF129A48-9331-447B-8DAE-02BC29573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8013"/>
          <a:stretch/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8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44E2CF-2664-4695-93BF-AB56D9FEB167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1"/>
            <a:ext cx="6078190" cy="511348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a-DK" sz="2400" dirty="0" err="1"/>
              <a:t>Basværd</a:t>
            </a:r>
            <a:r>
              <a:rPr lang="da-DK" sz="2400" dirty="0"/>
              <a:t> Tennis Klub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Fuld bevilling: 13.600 kr.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Udstyr til </a:t>
            </a:r>
            <a:r>
              <a:rPr lang="da-DK" sz="1600" dirty="0" err="1"/>
              <a:t>FUN-damentals</a:t>
            </a:r>
            <a:r>
              <a:rPr lang="da-DK" sz="1600" dirty="0"/>
              <a:t>, motoriktræning og –leg for børn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Nye elementer i børnetræning med vægt på leg, sjov </a:t>
            </a:r>
            <a:br>
              <a:rPr lang="da-DK" sz="1600" dirty="0"/>
            </a:br>
            <a:r>
              <a:rPr lang="da-DK" sz="1600" dirty="0"/>
              <a:t>– og derigennem fastholdelse/rekruttering af flere børn og unge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Velforberedt ansøgning med inspiration fra ATK </a:t>
            </a:r>
            <a:br>
              <a:rPr lang="da-DK" sz="1600" dirty="0"/>
            </a:br>
            <a:r>
              <a:rPr lang="da-DK" sz="1600" dirty="0"/>
              <a:t>(Aldersrelateret </a:t>
            </a:r>
            <a:r>
              <a:rPr lang="da-DK" sz="1600" dirty="0" err="1"/>
              <a:t>TræningsKoncept</a:t>
            </a:r>
            <a:r>
              <a:rPr lang="da-DK" sz="1600" dirty="0"/>
              <a:t>) og kroppens ABC.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6DD33C3-DC22-4432-B083-427BB5A4A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8" name="Picture 2" descr="Billedet indeholder sandsynligvis: 3 personer">
            <a:extLst>
              <a:ext uri="{FF2B5EF4-FFF2-40B4-BE49-F238E27FC236}">
                <a16:creationId xmlns:a16="http://schemas.microsoft.com/office/drawing/2014/main" id="{95ED2B71-F482-41F6-BCCB-984E97CE9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3" b="26777"/>
          <a:stretch/>
        </p:blipFill>
        <p:spPr bwMode="auto">
          <a:xfrm flipH="1">
            <a:off x="5000037" y="4293096"/>
            <a:ext cx="414396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0"/>
            <a:ext cx="8238430" cy="4868863"/>
          </a:xfrm>
        </p:spPr>
        <p:txBody>
          <a:bodyPr/>
          <a:lstStyle/>
          <a:p>
            <a:r>
              <a:rPr lang="da-DK" sz="2400" dirty="0"/>
              <a:t>Nye rammer og retningslinjer for 2019</a:t>
            </a:r>
          </a:p>
          <a:p>
            <a:r>
              <a:rPr lang="da-DK" sz="2400" dirty="0"/>
              <a:t>Praktiske justeringer: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Åbner for ansøgning d. 1. marts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Flerstrengede foreninger noterer ansøgende afdeling/aktivitet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Bevillingsmodtagende projekter skal være afsluttet før ny ansøgning</a:t>
            </a:r>
          </a:p>
          <a:p>
            <a:pPr marL="5445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To beløbskategorier i stedet for tre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0-30 t.kr.: Løbende ansøgning – fire ugers sagsbehandling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30-300 t.kr.: Tre frister (31/3, 31/7 og 31/10) – seks ugers sagsbehandling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Afslutningsdato: Efter sagsbehandlingsdato og højst…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…syv måneder fra ansøgningsdato (0-30 t.kr.)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…12 måneder fra ansøgningsdato (30-100 t.kr.)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…18 måneder fra ansøgningsdato (100-300 t.kr.)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1B05F04-5DA7-48DA-AD70-54B98C68A24C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2D53742-EEC8-4C10-8D42-1D448D5B0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9943EF2-107F-4DFB-BF4E-037E47CF0E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/>
          <a:stretch/>
        </p:blipFill>
        <p:spPr>
          <a:xfrm>
            <a:off x="5724127" y="4293094"/>
            <a:ext cx="3419873" cy="25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CA9B2F-CC8C-45A6-94FB-C64A31D5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39850"/>
            <a:ext cx="8238430" cy="4868863"/>
          </a:xfrm>
        </p:spPr>
        <p:txBody>
          <a:bodyPr/>
          <a:lstStyle/>
          <a:p>
            <a:r>
              <a:rPr lang="da-DK" sz="2400" dirty="0"/>
              <a:t>Særlige fokusområder: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Medlemsvækst i store ansøgninger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Synlighed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Beskrivelse af projektets/foreningens fokus på tilgængelighed</a:t>
            </a:r>
          </a:p>
          <a:p>
            <a:pPr marL="7245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Kommunikation i lokale medier</a:t>
            </a:r>
          </a:p>
          <a:p>
            <a:pPr marL="5445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1600" dirty="0"/>
              <a:t>Løbende offentliggørelse i database (inkl. projektoverskrift)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0808CAA-B28B-43C6-8469-9C08A0E88549}"/>
              </a:ext>
            </a:extLst>
          </p:cNvPr>
          <p:cNvSpPr/>
          <p:nvPr/>
        </p:nvSpPr>
        <p:spPr>
          <a:xfrm>
            <a:off x="7621956" y="0"/>
            <a:ext cx="1522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D2A8B67-FB93-4896-937E-08CB15DBE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0250"/>
            <a:ext cx="6948263" cy="109807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4D050B8-3A98-4E2A-9CCB-778758362B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7"/>
          <a:stretch/>
        </p:blipFill>
        <p:spPr>
          <a:xfrm>
            <a:off x="6108169" y="4581128"/>
            <a:ext cx="303583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2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e2dad15c-28c9-44ec-8e58-bbdec64c95eb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11a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b54bd70b-b402-4f06-abd1-c027c64a449e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b54bd70b-b402-4f06-abd1-c027c64a449e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e1462d7a-948c-4e28-bbcb-a9542dfad26d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71ba7dea-2f07-41a9-acb1-070201781022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71ba7dea-2f07-41a9-acb1-070201781022.jp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AA\AppData\Local\Temp\Templafy\PowerPointVsto\Assets\71ba7dea-2f07-41a9-acb1-070201781022.jpeg"/>
</p:tagLst>
</file>

<file path=ppt/theme/theme1.xml><?xml version="1.0" encoding="utf-8"?>
<a:theme xmlns:a="http://schemas.openxmlformats.org/drawingml/2006/main" name="Hvid DIF skabelon DK">
  <a:themeElements>
    <a:clrScheme name="DIF">
      <a:dk1>
        <a:srgbClr val="2C373E"/>
      </a:dk1>
      <a:lt1>
        <a:sysClr val="window" lastClr="FFFFFF"/>
      </a:lt1>
      <a:dk2>
        <a:srgbClr val="565F65"/>
      </a:dk2>
      <a:lt2>
        <a:srgbClr val="F0F0F2"/>
      </a:lt2>
      <a:accent1>
        <a:srgbClr val="E2001A"/>
      </a:accent1>
      <a:accent2>
        <a:srgbClr val="2C373E"/>
      </a:accent2>
      <a:accent3>
        <a:srgbClr val="DADADC"/>
      </a:accent3>
      <a:accent4>
        <a:srgbClr val="F0F0F2"/>
      </a:accent4>
      <a:accent5>
        <a:srgbClr val="B6B9BC"/>
      </a:accent5>
      <a:accent6>
        <a:srgbClr val="80878B"/>
      </a:accent6>
      <a:hlink>
        <a:srgbClr val="0000FF"/>
      </a:hlink>
      <a:folHlink>
        <a:srgbClr val="800080"/>
      </a:folHlink>
    </a:clrScheme>
    <a:fontScheme name="DIF">
      <a:majorFont>
        <a:latin typeface="DIF"/>
        <a:ea typeface=""/>
        <a:cs typeface=""/>
      </a:majorFont>
      <a:minorFont>
        <a:latin typeface="D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lnSpc>
            <a:spcPct val="83000"/>
          </a:lnSpc>
          <a:defRPr b="1" cap="all" baseline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83000"/>
          </a:lnSpc>
          <a:defRPr b="1" cap="all" baseline="0" dirty="0" smtClean="0">
            <a:solidFill>
              <a:srgbClr val="2C373E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 Hvid DIF PowerPoint DK.potx" id="{23F7D47F-127A-4F4F-9F55-DB03233713FC}" vid="{084FB615-B15E-4D31-91C9-990E347BEC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92273BBABA454D8075F762BF3394CC" ma:contentTypeVersion="8" ma:contentTypeDescription="Opret et nyt dokument." ma:contentTypeScope="" ma:versionID="4ab31eb95d35ffbf130755f162662708">
  <xsd:schema xmlns:xsd="http://www.w3.org/2001/XMLSchema" xmlns:xs="http://www.w3.org/2001/XMLSchema" xmlns:p="http://schemas.microsoft.com/office/2006/metadata/properties" xmlns:ns2="5e9a5e60-6c5d-443b-a022-06942bd0b0a2" xmlns:ns3="1d808ea3-95bf-407f-8b05-6de56a4b000a" targetNamespace="http://schemas.microsoft.com/office/2006/metadata/properties" ma:root="true" ma:fieldsID="6fe04f177ca8b3745bfdf0bb97bb3899" ns2:_="" ns3:_="">
    <xsd:import namespace="5e9a5e60-6c5d-443b-a022-06942bd0b0a2"/>
    <xsd:import namespace="1d808ea3-95bf-407f-8b05-6de56a4b00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a5e60-6c5d-443b-a022-06942bd0b0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08ea3-95bf-407f-8b05-6de56a4b0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06D6F7-BAB1-4715-BCF6-43DD767615CE}"/>
</file>

<file path=customXml/itemProps2.xml><?xml version="1.0" encoding="utf-8"?>
<ds:datastoreItem xmlns:ds="http://schemas.openxmlformats.org/officeDocument/2006/customXml" ds:itemID="{B549F8FF-E7EB-456A-98D8-FFBA63A21279}"/>
</file>

<file path=customXml/itemProps3.xml><?xml version="1.0" encoding="utf-8"?>
<ds:datastoreItem xmlns:ds="http://schemas.openxmlformats.org/officeDocument/2006/customXml" ds:itemID="{08866306-AF10-4DDE-99C1-5A679F63368E}"/>
</file>

<file path=docProps/app.xml><?xml version="1.0" encoding="utf-8"?>
<Properties xmlns="http://schemas.openxmlformats.org/officeDocument/2006/extended-properties" xmlns:vt="http://schemas.openxmlformats.org/officeDocument/2006/docPropsVTypes">
  <Template>2 Hvid DIF PowerPoint DK</Template>
  <TotalTime>1298</TotalTime>
  <Words>441</Words>
  <Application>Microsoft Office PowerPoint</Application>
  <PresentationFormat>Skærmshow (4:3)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DIF</vt:lpstr>
      <vt:lpstr>Tahoma</vt:lpstr>
      <vt:lpstr>Hvid DIF skabelon DK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Weikop</dc:creator>
  <cp:lastModifiedBy>Trygve Laub Asserhøj</cp:lastModifiedBy>
  <cp:revision>86</cp:revision>
  <cp:lastPrinted>2019-05-06T14:35:47Z</cp:lastPrinted>
  <dcterms:created xsi:type="dcterms:W3CDTF">2018-02-08T08:44:37Z</dcterms:created>
  <dcterms:modified xsi:type="dcterms:W3CDTF">2020-01-27T07:42:02Z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Date">
    <vt:lpwstr/>
  </property>
  <property fmtid="{D5CDD505-2E9C-101B-9397-08002B2CF9AE}" pid="4" name="CurrentLanguage">
    <vt:lpwstr>Danish</vt:lpwstr>
  </property>
  <property fmtid="{D5CDD505-2E9C-101B-9397-08002B2CF9AE}" pid="5" name="CustomerId">
    <vt:lpwstr>dif</vt:lpwstr>
  </property>
  <property fmtid="{D5CDD505-2E9C-101B-9397-08002B2CF9AE}" pid="6" name="TemplateId">
    <vt:lpwstr>636543641730972295</vt:lpwstr>
  </property>
  <property fmtid="{D5CDD505-2E9C-101B-9397-08002B2CF9AE}" pid="7" name="UserProfileId">
    <vt:lpwstr>636573081625488501</vt:lpwstr>
  </property>
  <property fmtid="{D5CDD505-2E9C-101B-9397-08002B2CF9AE}" pid="8" name="ContentTypeId">
    <vt:lpwstr>0x0101008992273BBABA454D8075F762BF3394CC</vt:lpwstr>
  </property>
</Properties>
</file>