
<file path=[Content_Types].xml><?xml version="1.0" encoding="utf-8"?>
<Types xmlns="http://schemas.openxmlformats.org/package/2006/content-types">
  <Default Extension="jfif" ContentType="image/jpeg"/>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drawing3.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3.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1"/>
  </p:sldMasterIdLst>
  <p:notesMasterIdLst>
    <p:notesMasterId r:id="rId51"/>
  </p:notesMasterIdLst>
  <p:sldIdLst>
    <p:sldId id="1302" r:id="rId2"/>
    <p:sldId id="358" r:id="rId3"/>
    <p:sldId id="359" r:id="rId4"/>
    <p:sldId id="1226" r:id="rId5"/>
    <p:sldId id="389" r:id="rId6"/>
    <p:sldId id="390" r:id="rId7"/>
    <p:sldId id="391" r:id="rId8"/>
    <p:sldId id="553" r:id="rId9"/>
    <p:sldId id="583" r:id="rId10"/>
    <p:sldId id="274" r:id="rId11"/>
    <p:sldId id="992" r:id="rId12"/>
    <p:sldId id="1093" r:id="rId13"/>
    <p:sldId id="379" r:id="rId14"/>
    <p:sldId id="339" r:id="rId15"/>
    <p:sldId id="382" r:id="rId16"/>
    <p:sldId id="514" r:id="rId17"/>
    <p:sldId id="1079" r:id="rId18"/>
    <p:sldId id="386" r:id="rId19"/>
    <p:sldId id="1236" r:id="rId20"/>
    <p:sldId id="1091" r:id="rId21"/>
    <p:sldId id="413" r:id="rId22"/>
    <p:sldId id="1222" r:id="rId23"/>
    <p:sldId id="405" r:id="rId24"/>
    <p:sldId id="577" r:id="rId25"/>
    <p:sldId id="1299" r:id="rId26"/>
    <p:sldId id="1183" r:id="rId27"/>
    <p:sldId id="579" r:id="rId28"/>
    <p:sldId id="580" r:id="rId29"/>
    <p:sldId id="305" r:id="rId30"/>
    <p:sldId id="1038" r:id="rId31"/>
    <p:sldId id="578" r:id="rId32"/>
    <p:sldId id="530" r:id="rId33"/>
    <p:sldId id="1039" r:id="rId34"/>
    <p:sldId id="1090" r:id="rId35"/>
    <p:sldId id="1301" r:id="rId36"/>
    <p:sldId id="551" r:id="rId37"/>
    <p:sldId id="582" r:id="rId38"/>
    <p:sldId id="316" r:id="rId39"/>
    <p:sldId id="355" r:id="rId40"/>
    <p:sldId id="1167" r:id="rId41"/>
    <p:sldId id="419" r:id="rId42"/>
    <p:sldId id="1300" r:id="rId43"/>
    <p:sldId id="1149" r:id="rId44"/>
    <p:sldId id="835" r:id="rId45"/>
    <p:sldId id="576" r:id="rId46"/>
    <p:sldId id="522" r:id="rId47"/>
    <p:sldId id="523" r:id="rId48"/>
    <p:sldId id="526" r:id="rId49"/>
    <p:sldId id="575" r:id="rId5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131E"/>
    <a:srgbClr val="000100"/>
    <a:srgbClr val="AD1221"/>
    <a:srgbClr val="141313"/>
    <a:srgbClr val="1D1D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6" autoAdjust="0"/>
    <p:restoredTop sz="99846" autoAdjust="0"/>
  </p:normalViewPr>
  <p:slideViewPr>
    <p:cSldViewPr snapToGrid="0" snapToObjects="1">
      <p:cViewPr varScale="1">
        <p:scale>
          <a:sx n="107" d="100"/>
          <a:sy n="107" d="100"/>
        </p:scale>
        <p:origin x="77" y="1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7C3EB7E-2311-4F9D-9FBD-AFE52D481153}"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F90056F0-B9C3-4683-8B23-FE6C7F71B4CB}">
      <dgm:prSet/>
      <dgm:spPr/>
      <dgm:t>
        <a:bodyPr/>
        <a:lstStyle/>
        <a:p>
          <a:pPr>
            <a:defRPr cap="all"/>
          </a:pPr>
          <a:r>
            <a:rPr lang="da-DK" dirty="0"/>
            <a:t>1.bølge: Mit barn ligner Chris Evert…..</a:t>
          </a:r>
          <a:endParaRPr lang="en-US" dirty="0"/>
        </a:p>
      </dgm:t>
    </dgm:pt>
    <dgm:pt modelId="{E0EE124F-0B42-47DF-8ED6-0CCEEDC9ACF1}" type="parTrans" cxnId="{58ECE033-F270-487E-8A3D-6A121DF8D1AE}">
      <dgm:prSet/>
      <dgm:spPr/>
      <dgm:t>
        <a:bodyPr/>
        <a:lstStyle/>
        <a:p>
          <a:endParaRPr lang="en-US"/>
        </a:p>
      </dgm:t>
    </dgm:pt>
    <dgm:pt modelId="{3D9E26C2-6A2A-4150-91A0-289B4BE21A84}" type="sibTrans" cxnId="{58ECE033-F270-487E-8A3D-6A121DF8D1AE}">
      <dgm:prSet/>
      <dgm:spPr/>
      <dgm:t>
        <a:bodyPr/>
        <a:lstStyle/>
        <a:p>
          <a:endParaRPr lang="en-US"/>
        </a:p>
      </dgm:t>
    </dgm:pt>
    <dgm:pt modelId="{73E1E945-2D42-4CB7-A619-AE7C0E6869C6}">
      <dgm:prSet/>
      <dgm:spPr/>
      <dgm:t>
        <a:bodyPr/>
        <a:lstStyle/>
        <a:p>
          <a:pPr>
            <a:defRPr cap="all"/>
          </a:pPr>
          <a:r>
            <a:rPr lang="da-DK" dirty="0"/>
            <a:t>2. bølge: Jeg vil spille tennis fordi Line gør det…. – en arena for selvvalg…..</a:t>
          </a:r>
          <a:endParaRPr lang="en-US" dirty="0"/>
        </a:p>
      </dgm:t>
    </dgm:pt>
    <dgm:pt modelId="{40DC70F2-D44C-4C70-AEEA-EE06CF6C4D6F}" type="parTrans" cxnId="{4424D3E7-A273-49D7-B994-4B505D3D2389}">
      <dgm:prSet/>
      <dgm:spPr/>
      <dgm:t>
        <a:bodyPr/>
        <a:lstStyle/>
        <a:p>
          <a:endParaRPr lang="en-US"/>
        </a:p>
      </dgm:t>
    </dgm:pt>
    <dgm:pt modelId="{3C54F259-E121-4669-99EB-E82456B40CB4}" type="sibTrans" cxnId="{4424D3E7-A273-49D7-B994-4B505D3D2389}">
      <dgm:prSet/>
      <dgm:spPr/>
      <dgm:t>
        <a:bodyPr/>
        <a:lstStyle/>
        <a:p>
          <a:endParaRPr lang="en-US"/>
        </a:p>
      </dgm:t>
    </dgm:pt>
    <dgm:pt modelId="{DD06B073-1C40-4962-B4B1-ADF220864AA2}">
      <dgm:prSet/>
      <dgm:spPr/>
      <dgm:t>
        <a:bodyPr/>
        <a:lstStyle/>
        <a:p>
          <a:pPr>
            <a:defRPr cap="all"/>
          </a:pPr>
          <a:r>
            <a:rPr lang="da-DK" dirty="0"/>
            <a:t>3. bølge: Jeg vil spille fordi jeg synes det er fantastisk at…..</a:t>
          </a:r>
          <a:endParaRPr lang="en-US" dirty="0"/>
        </a:p>
      </dgm:t>
    </dgm:pt>
    <dgm:pt modelId="{AC96BFC4-3429-47F3-AA2E-16D8E7E330E7}" type="parTrans" cxnId="{778D4BCB-5758-4FD7-B841-DBB14356976D}">
      <dgm:prSet/>
      <dgm:spPr/>
      <dgm:t>
        <a:bodyPr/>
        <a:lstStyle/>
        <a:p>
          <a:endParaRPr lang="en-US"/>
        </a:p>
      </dgm:t>
    </dgm:pt>
    <dgm:pt modelId="{BA2426D7-8574-459C-B04F-D0E6F4A5982E}" type="sibTrans" cxnId="{778D4BCB-5758-4FD7-B841-DBB14356976D}">
      <dgm:prSet/>
      <dgm:spPr/>
      <dgm:t>
        <a:bodyPr/>
        <a:lstStyle/>
        <a:p>
          <a:endParaRPr lang="en-US"/>
        </a:p>
      </dgm:t>
    </dgm:pt>
    <dgm:pt modelId="{85FDB8E3-3B9C-4DD0-8F03-3F6015870925}" type="pres">
      <dgm:prSet presAssocID="{A7C3EB7E-2311-4F9D-9FBD-AFE52D481153}" presName="linear" presStyleCnt="0">
        <dgm:presLayoutVars>
          <dgm:animLvl val="lvl"/>
          <dgm:resizeHandles val="exact"/>
        </dgm:presLayoutVars>
      </dgm:prSet>
      <dgm:spPr/>
    </dgm:pt>
    <dgm:pt modelId="{4064D1BE-0502-4300-B564-AEE4D3670C60}" type="pres">
      <dgm:prSet presAssocID="{F90056F0-B9C3-4683-8B23-FE6C7F71B4CB}" presName="parentText" presStyleLbl="node1" presStyleIdx="0" presStyleCnt="3">
        <dgm:presLayoutVars>
          <dgm:chMax val="0"/>
          <dgm:bulletEnabled val="1"/>
        </dgm:presLayoutVars>
      </dgm:prSet>
      <dgm:spPr/>
    </dgm:pt>
    <dgm:pt modelId="{FE635EFB-3676-4C33-9E95-7E811A29A3C8}" type="pres">
      <dgm:prSet presAssocID="{3D9E26C2-6A2A-4150-91A0-289B4BE21A84}" presName="spacer" presStyleCnt="0"/>
      <dgm:spPr/>
    </dgm:pt>
    <dgm:pt modelId="{D55BE961-EBBB-42F8-A2AF-B925DEB2DD55}" type="pres">
      <dgm:prSet presAssocID="{73E1E945-2D42-4CB7-A619-AE7C0E6869C6}" presName="parentText" presStyleLbl="node1" presStyleIdx="1" presStyleCnt="3">
        <dgm:presLayoutVars>
          <dgm:chMax val="0"/>
          <dgm:bulletEnabled val="1"/>
        </dgm:presLayoutVars>
      </dgm:prSet>
      <dgm:spPr/>
    </dgm:pt>
    <dgm:pt modelId="{F45A1A08-5F76-4CB1-9ADF-8C42B8142868}" type="pres">
      <dgm:prSet presAssocID="{3C54F259-E121-4669-99EB-E82456B40CB4}" presName="spacer" presStyleCnt="0"/>
      <dgm:spPr/>
    </dgm:pt>
    <dgm:pt modelId="{14D8CF8C-BA17-485D-8C22-C399818693F3}" type="pres">
      <dgm:prSet presAssocID="{DD06B073-1C40-4962-B4B1-ADF220864AA2}" presName="parentText" presStyleLbl="node1" presStyleIdx="2" presStyleCnt="3">
        <dgm:presLayoutVars>
          <dgm:chMax val="0"/>
          <dgm:bulletEnabled val="1"/>
        </dgm:presLayoutVars>
      </dgm:prSet>
      <dgm:spPr/>
    </dgm:pt>
  </dgm:ptLst>
  <dgm:cxnLst>
    <dgm:cxn modelId="{CB5E4603-B8A1-4246-B47A-9411BAEF3B10}" type="presOf" srcId="{73E1E945-2D42-4CB7-A619-AE7C0E6869C6}" destId="{D55BE961-EBBB-42F8-A2AF-B925DEB2DD55}" srcOrd="0" destOrd="0" presId="urn:microsoft.com/office/officeart/2005/8/layout/vList2"/>
    <dgm:cxn modelId="{58ECE033-F270-487E-8A3D-6A121DF8D1AE}" srcId="{A7C3EB7E-2311-4F9D-9FBD-AFE52D481153}" destId="{F90056F0-B9C3-4683-8B23-FE6C7F71B4CB}" srcOrd="0" destOrd="0" parTransId="{E0EE124F-0B42-47DF-8ED6-0CCEEDC9ACF1}" sibTransId="{3D9E26C2-6A2A-4150-91A0-289B4BE21A84}"/>
    <dgm:cxn modelId="{45FEFD7B-948B-4173-87C8-D463EA5CF75D}" type="presOf" srcId="{A7C3EB7E-2311-4F9D-9FBD-AFE52D481153}" destId="{85FDB8E3-3B9C-4DD0-8F03-3F6015870925}" srcOrd="0" destOrd="0" presId="urn:microsoft.com/office/officeart/2005/8/layout/vList2"/>
    <dgm:cxn modelId="{E1E96D9C-5575-4A66-9E31-B07AD92F93A4}" type="presOf" srcId="{DD06B073-1C40-4962-B4B1-ADF220864AA2}" destId="{14D8CF8C-BA17-485D-8C22-C399818693F3}" srcOrd="0" destOrd="0" presId="urn:microsoft.com/office/officeart/2005/8/layout/vList2"/>
    <dgm:cxn modelId="{92DC7AAA-E696-40F1-81B6-06D0DA246879}" type="presOf" srcId="{F90056F0-B9C3-4683-8B23-FE6C7F71B4CB}" destId="{4064D1BE-0502-4300-B564-AEE4D3670C60}" srcOrd="0" destOrd="0" presId="urn:microsoft.com/office/officeart/2005/8/layout/vList2"/>
    <dgm:cxn modelId="{778D4BCB-5758-4FD7-B841-DBB14356976D}" srcId="{A7C3EB7E-2311-4F9D-9FBD-AFE52D481153}" destId="{DD06B073-1C40-4962-B4B1-ADF220864AA2}" srcOrd="2" destOrd="0" parTransId="{AC96BFC4-3429-47F3-AA2E-16D8E7E330E7}" sibTransId="{BA2426D7-8574-459C-B04F-D0E6F4A5982E}"/>
    <dgm:cxn modelId="{4424D3E7-A273-49D7-B994-4B505D3D2389}" srcId="{A7C3EB7E-2311-4F9D-9FBD-AFE52D481153}" destId="{73E1E945-2D42-4CB7-A619-AE7C0E6869C6}" srcOrd="1" destOrd="0" parTransId="{40DC70F2-D44C-4C70-AEEA-EE06CF6C4D6F}" sibTransId="{3C54F259-E121-4669-99EB-E82456B40CB4}"/>
    <dgm:cxn modelId="{AB7E415F-0BBB-4F59-BE08-0B2E41B831AC}" type="presParOf" srcId="{85FDB8E3-3B9C-4DD0-8F03-3F6015870925}" destId="{4064D1BE-0502-4300-B564-AEE4D3670C60}" srcOrd="0" destOrd="0" presId="urn:microsoft.com/office/officeart/2005/8/layout/vList2"/>
    <dgm:cxn modelId="{8815C3FD-E735-40EB-80B0-7C9EAB10B837}" type="presParOf" srcId="{85FDB8E3-3B9C-4DD0-8F03-3F6015870925}" destId="{FE635EFB-3676-4C33-9E95-7E811A29A3C8}" srcOrd="1" destOrd="0" presId="urn:microsoft.com/office/officeart/2005/8/layout/vList2"/>
    <dgm:cxn modelId="{780B9DC3-CC38-427C-A19F-FBC628D2BC88}" type="presParOf" srcId="{85FDB8E3-3B9C-4DD0-8F03-3F6015870925}" destId="{D55BE961-EBBB-42F8-A2AF-B925DEB2DD55}" srcOrd="2" destOrd="0" presId="urn:microsoft.com/office/officeart/2005/8/layout/vList2"/>
    <dgm:cxn modelId="{7B1E59E4-B60A-489F-AE93-8484CF919C91}" type="presParOf" srcId="{85FDB8E3-3B9C-4DD0-8F03-3F6015870925}" destId="{F45A1A08-5F76-4CB1-9ADF-8C42B8142868}" srcOrd="3" destOrd="0" presId="urn:microsoft.com/office/officeart/2005/8/layout/vList2"/>
    <dgm:cxn modelId="{45536890-783D-4D8D-85CE-A808ED9EC62D}" type="presParOf" srcId="{85FDB8E3-3B9C-4DD0-8F03-3F6015870925}" destId="{14D8CF8C-BA17-485D-8C22-C399818693F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B0E470-8D34-4C2B-9B54-F721C844E7AA}" type="doc">
      <dgm:prSet loTypeId="urn:microsoft.com/office/officeart/2005/8/layout/process4" loCatId="process" qsTypeId="urn:microsoft.com/office/officeart/2005/8/quickstyle/simple2" qsCatId="simple" csTypeId="urn:microsoft.com/office/officeart/2005/8/colors/colorful2" csCatId="colorful"/>
      <dgm:spPr/>
      <dgm:t>
        <a:bodyPr/>
        <a:lstStyle/>
        <a:p>
          <a:endParaRPr lang="en-US"/>
        </a:p>
      </dgm:t>
    </dgm:pt>
    <dgm:pt modelId="{EAEC6D6C-F69D-4475-B11C-AFC2EAC4DF01}">
      <dgm:prSet/>
      <dgm:spPr/>
      <dgm:t>
        <a:bodyPr/>
        <a:lstStyle/>
        <a:p>
          <a:r>
            <a:rPr lang="da-DK" dirty="0">
              <a:solidFill>
                <a:schemeClr val="bg1"/>
              </a:solidFill>
            </a:rPr>
            <a:t>Det korte intensive idrætsintroducerende forløb</a:t>
          </a:r>
          <a:r>
            <a:rPr lang="da-DK" dirty="0"/>
            <a:t>:</a:t>
          </a:r>
          <a:endParaRPr lang="en-US" dirty="0"/>
        </a:p>
      </dgm:t>
    </dgm:pt>
    <dgm:pt modelId="{69DAE5CD-3957-4302-9F8B-74273CD1F967}" type="parTrans" cxnId="{0C49927E-5238-4838-9E05-073E37AF9870}">
      <dgm:prSet/>
      <dgm:spPr/>
      <dgm:t>
        <a:bodyPr/>
        <a:lstStyle/>
        <a:p>
          <a:endParaRPr lang="en-US"/>
        </a:p>
      </dgm:t>
    </dgm:pt>
    <dgm:pt modelId="{50FE4E2B-E427-4227-A3B5-2B4E53A981F7}" type="sibTrans" cxnId="{0C49927E-5238-4838-9E05-073E37AF9870}">
      <dgm:prSet/>
      <dgm:spPr/>
      <dgm:t>
        <a:bodyPr/>
        <a:lstStyle/>
        <a:p>
          <a:endParaRPr lang="en-US"/>
        </a:p>
      </dgm:t>
    </dgm:pt>
    <dgm:pt modelId="{6025AE51-BE9E-4F5C-83AA-4FD11A755B21}">
      <dgm:prSet/>
      <dgm:spPr/>
      <dgm:t>
        <a:bodyPr/>
        <a:lstStyle/>
        <a:p>
          <a:r>
            <a:rPr lang="da-DK"/>
            <a:t>De intensive forløb betyder, at eleverne i det rigtige tempo – nemlig langsomt - og i en tryg arena - skolen! - bliver introduceret til aktiviteten og eventuelt oplever at mestre helt basale teknikker efter 4-6 gange af 1 1/2 times varighed. </a:t>
          </a:r>
          <a:endParaRPr lang="en-US"/>
        </a:p>
      </dgm:t>
    </dgm:pt>
    <dgm:pt modelId="{3AAE660D-5AFF-4D14-BDDC-5E1E0B4C356D}" type="parTrans" cxnId="{9958A3EB-8FD6-439D-87AD-285C53BEDE5F}">
      <dgm:prSet/>
      <dgm:spPr/>
      <dgm:t>
        <a:bodyPr/>
        <a:lstStyle/>
        <a:p>
          <a:endParaRPr lang="en-US"/>
        </a:p>
      </dgm:t>
    </dgm:pt>
    <dgm:pt modelId="{44BD91A7-3EC6-4C38-8601-16BE13F0EEC4}" type="sibTrans" cxnId="{9958A3EB-8FD6-439D-87AD-285C53BEDE5F}">
      <dgm:prSet/>
      <dgm:spPr/>
      <dgm:t>
        <a:bodyPr/>
        <a:lstStyle/>
        <a:p>
          <a:endParaRPr lang="en-US"/>
        </a:p>
      </dgm:t>
    </dgm:pt>
    <dgm:pt modelId="{D59696C7-F421-4CEB-80DE-8022F43A6343}">
      <dgm:prSet/>
      <dgm:spPr/>
      <dgm:t>
        <a:bodyPr/>
        <a:lstStyle/>
        <a:p>
          <a:r>
            <a:rPr lang="da-DK"/>
            <a:t>Kombinationen af ’mindste fællesnævner’, trygge rammer, progression, og det at man får en fortrolighed med aktivitet og instruktør, ser ud til at være nogle af de ingredienser, der skal til, hvis foreningerne skal mere end blot at lave teambuilding-events!</a:t>
          </a:r>
          <a:endParaRPr lang="en-US"/>
        </a:p>
      </dgm:t>
    </dgm:pt>
    <dgm:pt modelId="{4DD830A7-8049-4D0B-8C2F-DCC66A86117F}" type="parTrans" cxnId="{973F699D-0C2B-462B-A78E-C1BA098B2424}">
      <dgm:prSet/>
      <dgm:spPr/>
      <dgm:t>
        <a:bodyPr/>
        <a:lstStyle/>
        <a:p>
          <a:endParaRPr lang="en-US"/>
        </a:p>
      </dgm:t>
    </dgm:pt>
    <dgm:pt modelId="{C8CE1F8C-AF97-414D-8992-18E4DD7E3006}" type="sibTrans" cxnId="{973F699D-0C2B-462B-A78E-C1BA098B2424}">
      <dgm:prSet/>
      <dgm:spPr/>
      <dgm:t>
        <a:bodyPr/>
        <a:lstStyle/>
        <a:p>
          <a:endParaRPr lang="en-US"/>
        </a:p>
      </dgm:t>
    </dgm:pt>
    <dgm:pt modelId="{B4D53A1E-24C8-480F-84A0-95D44B27F93B}" type="pres">
      <dgm:prSet presAssocID="{8FB0E470-8D34-4C2B-9B54-F721C844E7AA}" presName="Name0" presStyleCnt="0">
        <dgm:presLayoutVars>
          <dgm:dir/>
          <dgm:animLvl val="lvl"/>
          <dgm:resizeHandles val="exact"/>
        </dgm:presLayoutVars>
      </dgm:prSet>
      <dgm:spPr/>
    </dgm:pt>
    <dgm:pt modelId="{4F94C7B6-3E1F-4BAA-BAA2-F6812128354A}" type="pres">
      <dgm:prSet presAssocID="{D59696C7-F421-4CEB-80DE-8022F43A6343}" presName="boxAndChildren" presStyleCnt="0"/>
      <dgm:spPr/>
    </dgm:pt>
    <dgm:pt modelId="{D951A53E-C4E6-41FC-8825-1F528B20924B}" type="pres">
      <dgm:prSet presAssocID="{D59696C7-F421-4CEB-80DE-8022F43A6343}" presName="parentTextBox" presStyleLbl="node1" presStyleIdx="0" presStyleCnt="3"/>
      <dgm:spPr/>
    </dgm:pt>
    <dgm:pt modelId="{77E5FF14-CCA6-4752-985A-F16C1692239F}" type="pres">
      <dgm:prSet presAssocID="{44BD91A7-3EC6-4C38-8601-16BE13F0EEC4}" presName="sp" presStyleCnt="0"/>
      <dgm:spPr/>
    </dgm:pt>
    <dgm:pt modelId="{A68D8612-38B3-48D2-94AB-4B76E0B977D1}" type="pres">
      <dgm:prSet presAssocID="{6025AE51-BE9E-4F5C-83AA-4FD11A755B21}" presName="arrowAndChildren" presStyleCnt="0"/>
      <dgm:spPr/>
    </dgm:pt>
    <dgm:pt modelId="{97F6B973-30D3-462C-9E7E-F56B42AA4D9D}" type="pres">
      <dgm:prSet presAssocID="{6025AE51-BE9E-4F5C-83AA-4FD11A755B21}" presName="parentTextArrow" presStyleLbl="node1" presStyleIdx="1" presStyleCnt="3"/>
      <dgm:spPr/>
    </dgm:pt>
    <dgm:pt modelId="{7E53F0B7-B01E-4E33-AC73-068FE55AE061}" type="pres">
      <dgm:prSet presAssocID="{50FE4E2B-E427-4227-A3B5-2B4E53A981F7}" presName="sp" presStyleCnt="0"/>
      <dgm:spPr/>
    </dgm:pt>
    <dgm:pt modelId="{2BE9DA58-E44B-4A65-8FA9-EBFCB72E31BA}" type="pres">
      <dgm:prSet presAssocID="{EAEC6D6C-F69D-4475-B11C-AFC2EAC4DF01}" presName="arrowAndChildren" presStyleCnt="0"/>
      <dgm:spPr/>
    </dgm:pt>
    <dgm:pt modelId="{B6AB1EC3-5A37-4789-87FB-585466391305}" type="pres">
      <dgm:prSet presAssocID="{EAEC6D6C-F69D-4475-B11C-AFC2EAC4DF01}" presName="parentTextArrow" presStyleLbl="node1" presStyleIdx="2" presStyleCnt="3"/>
      <dgm:spPr/>
    </dgm:pt>
  </dgm:ptLst>
  <dgm:cxnLst>
    <dgm:cxn modelId="{839CC703-2B13-44AC-8F84-97C22DD5F754}" type="presOf" srcId="{8FB0E470-8D34-4C2B-9B54-F721C844E7AA}" destId="{B4D53A1E-24C8-480F-84A0-95D44B27F93B}" srcOrd="0" destOrd="0" presId="urn:microsoft.com/office/officeart/2005/8/layout/process4"/>
    <dgm:cxn modelId="{0C49927E-5238-4838-9E05-073E37AF9870}" srcId="{8FB0E470-8D34-4C2B-9B54-F721C844E7AA}" destId="{EAEC6D6C-F69D-4475-B11C-AFC2EAC4DF01}" srcOrd="0" destOrd="0" parTransId="{69DAE5CD-3957-4302-9F8B-74273CD1F967}" sibTransId="{50FE4E2B-E427-4227-A3B5-2B4E53A981F7}"/>
    <dgm:cxn modelId="{973F699D-0C2B-462B-A78E-C1BA098B2424}" srcId="{8FB0E470-8D34-4C2B-9B54-F721C844E7AA}" destId="{D59696C7-F421-4CEB-80DE-8022F43A6343}" srcOrd="2" destOrd="0" parTransId="{4DD830A7-8049-4D0B-8C2F-DCC66A86117F}" sibTransId="{C8CE1F8C-AF97-414D-8992-18E4DD7E3006}"/>
    <dgm:cxn modelId="{1265959D-3FB1-4188-A73B-E923D9C37828}" type="presOf" srcId="{EAEC6D6C-F69D-4475-B11C-AFC2EAC4DF01}" destId="{B6AB1EC3-5A37-4789-87FB-585466391305}" srcOrd="0" destOrd="0" presId="urn:microsoft.com/office/officeart/2005/8/layout/process4"/>
    <dgm:cxn modelId="{38AA40EA-9612-4DFD-A3B0-7C25AB2CCB01}" type="presOf" srcId="{6025AE51-BE9E-4F5C-83AA-4FD11A755B21}" destId="{97F6B973-30D3-462C-9E7E-F56B42AA4D9D}" srcOrd="0" destOrd="0" presId="urn:microsoft.com/office/officeart/2005/8/layout/process4"/>
    <dgm:cxn modelId="{9958A3EB-8FD6-439D-87AD-285C53BEDE5F}" srcId="{8FB0E470-8D34-4C2B-9B54-F721C844E7AA}" destId="{6025AE51-BE9E-4F5C-83AA-4FD11A755B21}" srcOrd="1" destOrd="0" parTransId="{3AAE660D-5AFF-4D14-BDDC-5E1E0B4C356D}" sibTransId="{44BD91A7-3EC6-4C38-8601-16BE13F0EEC4}"/>
    <dgm:cxn modelId="{B7580FFD-BC7D-4AF9-B6BA-05D8524C4BEC}" type="presOf" srcId="{D59696C7-F421-4CEB-80DE-8022F43A6343}" destId="{D951A53E-C4E6-41FC-8825-1F528B20924B}" srcOrd="0" destOrd="0" presId="urn:microsoft.com/office/officeart/2005/8/layout/process4"/>
    <dgm:cxn modelId="{6DC32BAE-AE28-497C-B029-A60F006A8C2D}" type="presParOf" srcId="{B4D53A1E-24C8-480F-84A0-95D44B27F93B}" destId="{4F94C7B6-3E1F-4BAA-BAA2-F6812128354A}" srcOrd="0" destOrd="0" presId="urn:microsoft.com/office/officeart/2005/8/layout/process4"/>
    <dgm:cxn modelId="{0C0F4B33-C1E1-4FDB-95B1-C4F39ED4BA64}" type="presParOf" srcId="{4F94C7B6-3E1F-4BAA-BAA2-F6812128354A}" destId="{D951A53E-C4E6-41FC-8825-1F528B20924B}" srcOrd="0" destOrd="0" presId="urn:microsoft.com/office/officeart/2005/8/layout/process4"/>
    <dgm:cxn modelId="{B5C983B9-3638-4491-B94D-D07159C6855D}" type="presParOf" srcId="{B4D53A1E-24C8-480F-84A0-95D44B27F93B}" destId="{77E5FF14-CCA6-4752-985A-F16C1692239F}" srcOrd="1" destOrd="0" presId="urn:microsoft.com/office/officeart/2005/8/layout/process4"/>
    <dgm:cxn modelId="{328A0187-D3A7-4D17-A6E3-B81ABF9FEBA5}" type="presParOf" srcId="{B4D53A1E-24C8-480F-84A0-95D44B27F93B}" destId="{A68D8612-38B3-48D2-94AB-4B76E0B977D1}" srcOrd="2" destOrd="0" presId="urn:microsoft.com/office/officeart/2005/8/layout/process4"/>
    <dgm:cxn modelId="{83BD2532-E8BA-4936-A5E7-64FC5D2349F0}" type="presParOf" srcId="{A68D8612-38B3-48D2-94AB-4B76E0B977D1}" destId="{97F6B973-30D3-462C-9E7E-F56B42AA4D9D}" srcOrd="0" destOrd="0" presId="urn:microsoft.com/office/officeart/2005/8/layout/process4"/>
    <dgm:cxn modelId="{97CD9908-F65B-4AD5-A998-0818BDC76A98}" type="presParOf" srcId="{B4D53A1E-24C8-480F-84A0-95D44B27F93B}" destId="{7E53F0B7-B01E-4E33-AC73-068FE55AE061}" srcOrd="3" destOrd="0" presId="urn:microsoft.com/office/officeart/2005/8/layout/process4"/>
    <dgm:cxn modelId="{C5182465-27B7-437D-A870-08857CD261BA}" type="presParOf" srcId="{B4D53A1E-24C8-480F-84A0-95D44B27F93B}" destId="{2BE9DA58-E44B-4A65-8FA9-EBFCB72E31BA}" srcOrd="4" destOrd="0" presId="urn:microsoft.com/office/officeart/2005/8/layout/process4"/>
    <dgm:cxn modelId="{29285F35-5384-47ED-B968-E67494CB2CC0}" type="presParOf" srcId="{2BE9DA58-E44B-4A65-8FA9-EBFCB72E31BA}" destId="{B6AB1EC3-5A37-4789-87FB-58546639130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7F307D-6F20-477F-BF44-09EACBA1E7B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095FBCB-BC1A-4F95-8316-B4E166B43978}">
      <dgm:prSet/>
      <dgm:spPr/>
      <dgm:t>
        <a:bodyPr/>
        <a:lstStyle/>
        <a:p>
          <a:r>
            <a:rPr lang="da-DK"/>
            <a:t>At fritidsliv er blevet en arena for selvvalg…</a:t>
          </a:r>
          <a:endParaRPr lang="en-US"/>
        </a:p>
      </dgm:t>
    </dgm:pt>
    <dgm:pt modelId="{1577E4FB-C25B-448C-90BF-52CD49626766}" type="parTrans" cxnId="{A9988D70-34EA-42D8-B61C-56DB313AE73D}">
      <dgm:prSet/>
      <dgm:spPr/>
      <dgm:t>
        <a:bodyPr/>
        <a:lstStyle/>
        <a:p>
          <a:endParaRPr lang="en-US"/>
        </a:p>
      </dgm:t>
    </dgm:pt>
    <dgm:pt modelId="{95A3A3E9-9D7C-4690-B51E-5642820AAC20}" type="sibTrans" cxnId="{A9988D70-34EA-42D8-B61C-56DB313AE73D}">
      <dgm:prSet/>
      <dgm:spPr/>
      <dgm:t>
        <a:bodyPr/>
        <a:lstStyle/>
        <a:p>
          <a:endParaRPr lang="en-US"/>
        </a:p>
      </dgm:t>
    </dgm:pt>
    <dgm:pt modelId="{7375D9B6-9BF6-45C8-9AB5-9580510CF64A}">
      <dgm:prSet/>
      <dgm:spPr/>
      <dgm:t>
        <a:bodyPr/>
        <a:lstStyle/>
        <a:p>
          <a:r>
            <a:rPr lang="da-DK"/>
            <a:t>At man ikke oplever at trænerne/de voksne behandler en med respekt….</a:t>
          </a:r>
          <a:endParaRPr lang="en-US"/>
        </a:p>
      </dgm:t>
    </dgm:pt>
    <dgm:pt modelId="{72652D26-00F0-4DA2-AB5C-14C3B5A8BFD0}" type="parTrans" cxnId="{AE190324-3094-4633-8207-3510182870A4}">
      <dgm:prSet/>
      <dgm:spPr/>
      <dgm:t>
        <a:bodyPr/>
        <a:lstStyle/>
        <a:p>
          <a:endParaRPr lang="en-US"/>
        </a:p>
      </dgm:t>
    </dgm:pt>
    <dgm:pt modelId="{9EC01077-56F9-407F-8416-3672CC4FC294}" type="sibTrans" cxnId="{AE190324-3094-4633-8207-3510182870A4}">
      <dgm:prSet/>
      <dgm:spPr/>
      <dgm:t>
        <a:bodyPr/>
        <a:lstStyle/>
        <a:p>
          <a:endParaRPr lang="en-US"/>
        </a:p>
      </dgm:t>
    </dgm:pt>
    <dgm:pt modelId="{5D5D3CC8-03D8-4A69-AD85-264F6A7B11A5}">
      <dgm:prSet/>
      <dgm:spPr/>
      <dgm:t>
        <a:bodyPr/>
        <a:lstStyle/>
        <a:p>
          <a:r>
            <a:rPr lang="da-DK"/>
            <a:t>At træningsfrekvensen er for lav!</a:t>
          </a:r>
          <a:endParaRPr lang="en-US"/>
        </a:p>
      </dgm:t>
    </dgm:pt>
    <dgm:pt modelId="{EEFF736E-FF9E-4F2D-97D3-3159141320AC}" type="parTrans" cxnId="{E79C635E-906D-47D7-8EF0-DAA382994777}">
      <dgm:prSet/>
      <dgm:spPr/>
      <dgm:t>
        <a:bodyPr/>
        <a:lstStyle/>
        <a:p>
          <a:endParaRPr lang="en-US"/>
        </a:p>
      </dgm:t>
    </dgm:pt>
    <dgm:pt modelId="{A025C465-6A5F-4EB8-8679-B76633A86395}" type="sibTrans" cxnId="{E79C635E-906D-47D7-8EF0-DAA382994777}">
      <dgm:prSet/>
      <dgm:spPr/>
      <dgm:t>
        <a:bodyPr/>
        <a:lstStyle/>
        <a:p>
          <a:endParaRPr lang="en-US"/>
        </a:p>
      </dgm:t>
    </dgm:pt>
    <dgm:pt modelId="{33C9E9E6-4DB4-4645-8284-3F02E6B35517}">
      <dgm:prSet/>
      <dgm:spPr/>
      <dgm:t>
        <a:bodyPr/>
        <a:lstStyle/>
        <a:p>
          <a:r>
            <a:rPr lang="da-DK"/>
            <a:t>At man ikke oplever at kvaliteten er god!</a:t>
          </a:r>
          <a:endParaRPr lang="en-US"/>
        </a:p>
      </dgm:t>
    </dgm:pt>
    <dgm:pt modelId="{460A42C3-95F7-41E4-AACD-8D58E7D28D7A}" type="parTrans" cxnId="{6730E701-8CD3-453E-9B4D-083E16F2F003}">
      <dgm:prSet/>
      <dgm:spPr/>
      <dgm:t>
        <a:bodyPr/>
        <a:lstStyle/>
        <a:p>
          <a:endParaRPr lang="en-US"/>
        </a:p>
      </dgm:t>
    </dgm:pt>
    <dgm:pt modelId="{62819ABC-EA6D-4590-A2A2-8F2C7B3B0491}" type="sibTrans" cxnId="{6730E701-8CD3-453E-9B4D-083E16F2F003}">
      <dgm:prSet/>
      <dgm:spPr/>
      <dgm:t>
        <a:bodyPr/>
        <a:lstStyle/>
        <a:p>
          <a:endParaRPr lang="en-US"/>
        </a:p>
      </dgm:t>
    </dgm:pt>
    <dgm:pt modelId="{3A436045-B157-4214-8286-850BA7C264C8}">
      <dgm:prSet/>
      <dgm:spPr/>
      <dgm:t>
        <a:bodyPr/>
        <a:lstStyle/>
        <a:p>
          <a:r>
            <a:rPr lang="da-DK"/>
            <a:t>At man ikke er ”god” nok i overgangen fra ”børne- til ungdomsidræt”</a:t>
          </a:r>
          <a:endParaRPr lang="en-US"/>
        </a:p>
      </dgm:t>
    </dgm:pt>
    <dgm:pt modelId="{317307D9-82D9-4B77-921A-1EE67D530FA9}" type="parTrans" cxnId="{E200FC85-8345-4962-8F24-0074C3E6C384}">
      <dgm:prSet/>
      <dgm:spPr/>
      <dgm:t>
        <a:bodyPr/>
        <a:lstStyle/>
        <a:p>
          <a:endParaRPr lang="en-US"/>
        </a:p>
      </dgm:t>
    </dgm:pt>
    <dgm:pt modelId="{E96E6ABF-426F-428E-8B94-AE4F866E90ED}" type="sibTrans" cxnId="{E200FC85-8345-4962-8F24-0074C3E6C384}">
      <dgm:prSet/>
      <dgm:spPr/>
      <dgm:t>
        <a:bodyPr/>
        <a:lstStyle/>
        <a:p>
          <a:endParaRPr lang="en-US"/>
        </a:p>
      </dgm:t>
    </dgm:pt>
    <dgm:pt modelId="{61E6063F-BADE-49F7-BAF5-6F10580BFFE1}" type="pres">
      <dgm:prSet presAssocID="{A87F307D-6F20-477F-BF44-09EACBA1E7B0}" presName="root" presStyleCnt="0">
        <dgm:presLayoutVars>
          <dgm:dir/>
          <dgm:resizeHandles val="exact"/>
        </dgm:presLayoutVars>
      </dgm:prSet>
      <dgm:spPr/>
    </dgm:pt>
    <dgm:pt modelId="{EC5E5748-B76F-4290-A942-3F48C3741024}" type="pres">
      <dgm:prSet presAssocID="{3095FBCB-BC1A-4F95-8316-B4E166B43978}" presName="compNode" presStyleCnt="0"/>
      <dgm:spPr/>
    </dgm:pt>
    <dgm:pt modelId="{70B20B8A-DD2D-493A-BC06-FD801B662106}" type="pres">
      <dgm:prSet presAssocID="{3095FBCB-BC1A-4F95-8316-B4E166B43978}" presName="bgRect" presStyleLbl="bgShp" presStyleIdx="0" presStyleCnt="5"/>
      <dgm:spPr/>
    </dgm:pt>
    <dgm:pt modelId="{92948D63-4FCA-4AC5-B5AA-DA5A72F20CD6}" type="pres">
      <dgm:prSet presAssocID="{3095FBCB-BC1A-4F95-8316-B4E166B4397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anslate"/>
        </a:ext>
      </dgm:extLst>
    </dgm:pt>
    <dgm:pt modelId="{8F99F370-ACDE-421A-A676-3305740C0D16}" type="pres">
      <dgm:prSet presAssocID="{3095FBCB-BC1A-4F95-8316-B4E166B43978}" presName="spaceRect" presStyleCnt="0"/>
      <dgm:spPr/>
    </dgm:pt>
    <dgm:pt modelId="{521C93DA-2BB9-4875-BE64-4FD12A4EAB46}" type="pres">
      <dgm:prSet presAssocID="{3095FBCB-BC1A-4F95-8316-B4E166B43978}" presName="parTx" presStyleLbl="revTx" presStyleIdx="0" presStyleCnt="5">
        <dgm:presLayoutVars>
          <dgm:chMax val="0"/>
          <dgm:chPref val="0"/>
        </dgm:presLayoutVars>
      </dgm:prSet>
      <dgm:spPr/>
    </dgm:pt>
    <dgm:pt modelId="{9D158030-7C47-475C-8ABF-5A1F51EBA346}" type="pres">
      <dgm:prSet presAssocID="{95A3A3E9-9D7C-4690-B51E-5642820AAC20}" presName="sibTrans" presStyleCnt="0"/>
      <dgm:spPr/>
    </dgm:pt>
    <dgm:pt modelId="{DEC00AF9-0E43-43A4-AB8D-6A70939A49FF}" type="pres">
      <dgm:prSet presAssocID="{7375D9B6-9BF6-45C8-9AB5-9580510CF64A}" presName="compNode" presStyleCnt="0"/>
      <dgm:spPr/>
    </dgm:pt>
    <dgm:pt modelId="{8A64998B-FE7D-47BA-A568-DFA42CCACE1D}" type="pres">
      <dgm:prSet presAssocID="{7375D9B6-9BF6-45C8-9AB5-9580510CF64A}" presName="bgRect" presStyleLbl="bgShp" presStyleIdx="1" presStyleCnt="5"/>
      <dgm:spPr/>
    </dgm:pt>
    <dgm:pt modelId="{826285C5-EBDC-46A9-B72C-6FAC067E00A7}" type="pres">
      <dgm:prSet presAssocID="{7375D9B6-9BF6-45C8-9AB5-9580510CF64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mily"/>
        </a:ext>
      </dgm:extLst>
    </dgm:pt>
    <dgm:pt modelId="{7693914B-7FD6-49FC-AA4A-492DC0D26FE2}" type="pres">
      <dgm:prSet presAssocID="{7375D9B6-9BF6-45C8-9AB5-9580510CF64A}" presName="spaceRect" presStyleCnt="0"/>
      <dgm:spPr/>
    </dgm:pt>
    <dgm:pt modelId="{818847EA-7352-4DDA-A027-05CD4DC3C032}" type="pres">
      <dgm:prSet presAssocID="{7375D9B6-9BF6-45C8-9AB5-9580510CF64A}" presName="parTx" presStyleLbl="revTx" presStyleIdx="1" presStyleCnt="5">
        <dgm:presLayoutVars>
          <dgm:chMax val="0"/>
          <dgm:chPref val="0"/>
        </dgm:presLayoutVars>
      </dgm:prSet>
      <dgm:spPr/>
    </dgm:pt>
    <dgm:pt modelId="{CDA83E6F-0F44-49BF-BF69-537CCC85290F}" type="pres">
      <dgm:prSet presAssocID="{9EC01077-56F9-407F-8416-3672CC4FC294}" presName="sibTrans" presStyleCnt="0"/>
      <dgm:spPr/>
    </dgm:pt>
    <dgm:pt modelId="{2DDA8707-180F-486E-B396-E79593D475FC}" type="pres">
      <dgm:prSet presAssocID="{5D5D3CC8-03D8-4A69-AD85-264F6A7B11A5}" presName="compNode" presStyleCnt="0"/>
      <dgm:spPr/>
    </dgm:pt>
    <dgm:pt modelId="{4239D1C3-76ED-4571-AAD1-6C9DD78ED476}" type="pres">
      <dgm:prSet presAssocID="{5D5D3CC8-03D8-4A69-AD85-264F6A7B11A5}" presName="bgRect" presStyleLbl="bgShp" presStyleIdx="2" presStyleCnt="5"/>
      <dgm:spPr/>
    </dgm:pt>
    <dgm:pt modelId="{874F9653-2E5C-47F9-BBF4-14AE32EDCFEC}" type="pres">
      <dgm:prSet presAssocID="{5D5D3CC8-03D8-4A69-AD85-264F6A7B11A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ot"/>
        </a:ext>
      </dgm:extLst>
    </dgm:pt>
    <dgm:pt modelId="{B07144F1-B006-4BED-BA83-FF36F3508669}" type="pres">
      <dgm:prSet presAssocID="{5D5D3CC8-03D8-4A69-AD85-264F6A7B11A5}" presName="spaceRect" presStyleCnt="0"/>
      <dgm:spPr/>
    </dgm:pt>
    <dgm:pt modelId="{2E2E08DE-58ED-4A59-BF40-85E87389AF7E}" type="pres">
      <dgm:prSet presAssocID="{5D5D3CC8-03D8-4A69-AD85-264F6A7B11A5}" presName="parTx" presStyleLbl="revTx" presStyleIdx="2" presStyleCnt="5">
        <dgm:presLayoutVars>
          <dgm:chMax val="0"/>
          <dgm:chPref val="0"/>
        </dgm:presLayoutVars>
      </dgm:prSet>
      <dgm:spPr/>
    </dgm:pt>
    <dgm:pt modelId="{AEB92765-CF04-4809-824C-2093ED8CD6B2}" type="pres">
      <dgm:prSet presAssocID="{A025C465-6A5F-4EB8-8679-B76633A86395}" presName="sibTrans" presStyleCnt="0"/>
      <dgm:spPr/>
    </dgm:pt>
    <dgm:pt modelId="{794E1DEC-120D-41D3-8630-F6149AAE3F8C}" type="pres">
      <dgm:prSet presAssocID="{33C9E9E6-4DB4-4645-8284-3F02E6B35517}" presName="compNode" presStyleCnt="0"/>
      <dgm:spPr/>
    </dgm:pt>
    <dgm:pt modelId="{9E40623A-B6A7-4374-BD93-E5A0D15B140B}" type="pres">
      <dgm:prSet presAssocID="{33C9E9E6-4DB4-4645-8284-3F02E6B35517}" presName="bgRect" presStyleLbl="bgShp" presStyleIdx="3" presStyleCnt="5"/>
      <dgm:spPr/>
    </dgm:pt>
    <dgm:pt modelId="{4BBDD2DF-534A-4363-91CD-48ECAFC59DFF}" type="pres">
      <dgm:prSet presAssocID="{33C9E9E6-4DB4-4645-8284-3F02E6B3551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nes"/>
        </a:ext>
      </dgm:extLst>
    </dgm:pt>
    <dgm:pt modelId="{02A5B8C1-EE8F-4707-B8A0-1E05679BD737}" type="pres">
      <dgm:prSet presAssocID="{33C9E9E6-4DB4-4645-8284-3F02E6B35517}" presName="spaceRect" presStyleCnt="0"/>
      <dgm:spPr/>
    </dgm:pt>
    <dgm:pt modelId="{34725983-B188-4A12-8B18-7DBD063CEB15}" type="pres">
      <dgm:prSet presAssocID="{33C9E9E6-4DB4-4645-8284-3F02E6B35517}" presName="parTx" presStyleLbl="revTx" presStyleIdx="3" presStyleCnt="5">
        <dgm:presLayoutVars>
          <dgm:chMax val="0"/>
          <dgm:chPref val="0"/>
        </dgm:presLayoutVars>
      </dgm:prSet>
      <dgm:spPr/>
    </dgm:pt>
    <dgm:pt modelId="{64E5E701-9BFE-4434-8D12-100D2CE2A0AC}" type="pres">
      <dgm:prSet presAssocID="{62819ABC-EA6D-4590-A2A2-8F2C7B3B0491}" presName="sibTrans" presStyleCnt="0"/>
      <dgm:spPr/>
    </dgm:pt>
    <dgm:pt modelId="{8B95F1E4-54A0-464D-9F9D-E37DF25731AB}" type="pres">
      <dgm:prSet presAssocID="{3A436045-B157-4214-8286-850BA7C264C8}" presName="compNode" presStyleCnt="0"/>
      <dgm:spPr/>
    </dgm:pt>
    <dgm:pt modelId="{4A3B5BD3-248F-45D5-A23D-534C87AB122B}" type="pres">
      <dgm:prSet presAssocID="{3A436045-B157-4214-8286-850BA7C264C8}" presName="bgRect" presStyleLbl="bgShp" presStyleIdx="4" presStyleCnt="5"/>
      <dgm:spPr/>
    </dgm:pt>
    <dgm:pt modelId="{7B1E86B1-DEF2-4C7E-BD31-E07AF01C050E}" type="pres">
      <dgm:prSet presAssocID="{3A436045-B157-4214-8286-850BA7C264C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ngerprint"/>
        </a:ext>
      </dgm:extLst>
    </dgm:pt>
    <dgm:pt modelId="{B0A9F350-812F-4D8A-A12E-AD08CED97589}" type="pres">
      <dgm:prSet presAssocID="{3A436045-B157-4214-8286-850BA7C264C8}" presName="spaceRect" presStyleCnt="0"/>
      <dgm:spPr/>
    </dgm:pt>
    <dgm:pt modelId="{E6E0D3DC-4E2E-4185-BA0C-0C4D3CA0F409}" type="pres">
      <dgm:prSet presAssocID="{3A436045-B157-4214-8286-850BA7C264C8}" presName="parTx" presStyleLbl="revTx" presStyleIdx="4" presStyleCnt="5">
        <dgm:presLayoutVars>
          <dgm:chMax val="0"/>
          <dgm:chPref val="0"/>
        </dgm:presLayoutVars>
      </dgm:prSet>
      <dgm:spPr/>
    </dgm:pt>
  </dgm:ptLst>
  <dgm:cxnLst>
    <dgm:cxn modelId="{6730E701-8CD3-453E-9B4D-083E16F2F003}" srcId="{A87F307D-6F20-477F-BF44-09EACBA1E7B0}" destId="{33C9E9E6-4DB4-4645-8284-3F02E6B35517}" srcOrd="3" destOrd="0" parTransId="{460A42C3-95F7-41E4-AACD-8D58E7D28D7A}" sibTransId="{62819ABC-EA6D-4590-A2A2-8F2C7B3B0491}"/>
    <dgm:cxn modelId="{54AFB314-6B48-424C-B1E5-66A68DD7C2BD}" type="presOf" srcId="{7375D9B6-9BF6-45C8-9AB5-9580510CF64A}" destId="{818847EA-7352-4DDA-A027-05CD4DC3C032}" srcOrd="0" destOrd="0" presId="urn:microsoft.com/office/officeart/2018/2/layout/IconVerticalSolidList"/>
    <dgm:cxn modelId="{AE190324-3094-4633-8207-3510182870A4}" srcId="{A87F307D-6F20-477F-BF44-09EACBA1E7B0}" destId="{7375D9B6-9BF6-45C8-9AB5-9580510CF64A}" srcOrd="1" destOrd="0" parTransId="{72652D26-00F0-4DA2-AB5C-14C3B5A8BFD0}" sibTransId="{9EC01077-56F9-407F-8416-3672CC4FC294}"/>
    <dgm:cxn modelId="{B0699B2B-DFCD-485A-B877-871C6FCA0907}" type="presOf" srcId="{3095FBCB-BC1A-4F95-8316-B4E166B43978}" destId="{521C93DA-2BB9-4875-BE64-4FD12A4EAB46}" srcOrd="0" destOrd="0" presId="urn:microsoft.com/office/officeart/2018/2/layout/IconVerticalSolidList"/>
    <dgm:cxn modelId="{481C4E3D-3FC3-4735-8515-49F2DB4F1B2F}" type="presOf" srcId="{33C9E9E6-4DB4-4645-8284-3F02E6B35517}" destId="{34725983-B188-4A12-8B18-7DBD063CEB15}" srcOrd="0" destOrd="0" presId="urn:microsoft.com/office/officeart/2018/2/layout/IconVerticalSolidList"/>
    <dgm:cxn modelId="{E79C635E-906D-47D7-8EF0-DAA382994777}" srcId="{A87F307D-6F20-477F-BF44-09EACBA1E7B0}" destId="{5D5D3CC8-03D8-4A69-AD85-264F6A7B11A5}" srcOrd="2" destOrd="0" parTransId="{EEFF736E-FF9E-4F2D-97D3-3159141320AC}" sibTransId="{A025C465-6A5F-4EB8-8679-B76633A86395}"/>
    <dgm:cxn modelId="{A9988D70-34EA-42D8-B61C-56DB313AE73D}" srcId="{A87F307D-6F20-477F-BF44-09EACBA1E7B0}" destId="{3095FBCB-BC1A-4F95-8316-B4E166B43978}" srcOrd="0" destOrd="0" parTransId="{1577E4FB-C25B-448C-90BF-52CD49626766}" sibTransId="{95A3A3E9-9D7C-4690-B51E-5642820AAC20}"/>
    <dgm:cxn modelId="{E200FC85-8345-4962-8F24-0074C3E6C384}" srcId="{A87F307D-6F20-477F-BF44-09EACBA1E7B0}" destId="{3A436045-B157-4214-8286-850BA7C264C8}" srcOrd="4" destOrd="0" parTransId="{317307D9-82D9-4B77-921A-1EE67D530FA9}" sibTransId="{E96E6ABF-426F-428E-8B94-AE4F866E90ED}"/>
    <dgm:cxn modelId="{79925DC5-879E-45BB-8A22-79D6A0A4B9AF}" type="presOf" srcId="{3A436045-B157-4214-8286-850BA7C264C8}" destId="{E6E0D3DC-4E2E-4185-BA0C-0C4D3CA0F409}" srcOrd="0" destOrd="0" presId="urn:microsoft.com/office/officeart/2018/2/layout/IconVerticalSolidList"/>
    <dgm:cxn modelId="{6AB6E2CE-C91E-4BE9-8FAE-D8D79196074E}" type="presOf" srcId="{5D5D3CC8-03D8-4A69-AD85-264F6A7B11A5}" destId="{2E2E08DE-58ED-4A59-BF40-85E87389AF7E}" srcOrd="0" destOrd="0" presId="urn:microsoft.com/office/officeart/2018/2/layout/IconVerticalSolidList"/>
    <dgm:cxn modelId="{25C87FD2-E109-47DF-B453-BA6D0DAACD8B}" type="presOf" srcId="{A87F307D-6F20-477F-BF44-09EACBA1E7B0}" destId="{61E6063F-BADE-49F7-BAF5-6F10580BFFE1}" srcOrd="0" destOrd="0" presId="urn:microsoft.com/office/officeart/2018/2/layout/IconVerticalSolidList"/>
    <dgm:cxn modelId="{84318FAE-71B7-460B-BA37-73A34F533BB0}" type="presParOf" srcId="{61E6063F-BADE-49F7-BAF5-6F10580BFFE1}" destId="{EC5E5748-B76F-4290-A942-3F48C3741024}" srcOrd="0" destOrd="0" presId="urn:microsoft.com/office/officeart/2018/2/layout/IconVerticalSolidList"/>
    <dgm:cxn modelId="{3E77A1A9-8729-4C06-B864-1B14A30E13E3}" type="presParOf" srcId="{EC5E5748-B76F-4290-A942-3F48C3741024}" destId="{70B20B8A-DD2D-493A-BC06-FD801B662106}" srcOrd="0" destOrd="0" presId="urn:microsoft.com/office/officeart/2018/2/layout/IconVerticalSolidList"/>
    <dgm:cxn modelId="{7491D83D-31BC-4D88-A328-358C6EA36DB4}" type="presParOf" srcId="{EC5E5748-B76F-4290-A942-3F48C3741024}" destId="{92948D63-4FCA-4AC5-B5AA-DA5A72F20CD6}" srcOrd="1" destOrd="0" presId="urn:microsoft.com/office/officeart/2018/2/layout/IconVerticalSolidList"/>
    <dgm:cxn modelId="{B7110603-3DAF-4DE4-BA55-67C9842412E4}" type="presParOf" srcId="{EC5E5748-B76F-4290-A942-3F48C3741024}" destId="{8F99F370-ACDE-421A-A676-3305740C0D16}" srcOrd="2" destOrd="0" presId="urn:microsoft.com/office/officeart/2018/2/layout/IconVerticalSolidList"/>
    <dgm:cxn modelId="{1C3C7ADC-850E-4B77-9A41-90AB0EA1C564}" type="presParOf" srcId="{EC5E5748-B76F-4290-A942-3F48C3741024}" destId="{521C93DA-2BB9-4875-BE64-4FD12A4EAB46}" srcOrd="3" destOrd="0" presId="urn:microsoft.com/office/officeart/2018/2/layout/IconVerticalSolidList"/>
    <dgm:cxn modelId="{1E7C607C-9A55-479C-A103-82A17BB8CB41}" type="presParOf" srcId="{61E6063F-BADE-49F7-BAF5-6F10580BFFE1}" destId="{9D158030-7C47-475C-8ABF-5A1F51EBA346}" srcOrd="1" destOrd="0" presId="urn:microsoft.com/office/officeart/2018/2/layout/IconVerticalSolidList"/>
    <dgm:cxn modelId="{0B4415BA-ED5C-4B3A-8DC6-F6BCD12DD81B}" type="presParOf" srcId="{61E6063F-BADE-49F7-BAF5-6F10580BFFE1}" destId="{DEC00AF9-0E43-43A4-AB8D-6A70939A49FF}" srcOrd="2" destOrd="0" presId="urn:microsoft.com/office/officeart/2018/2/layout/IconVerticalSolidList"/>
    <dgm:cxn modelId="{AF71B052-B884-4C5F-907A-1FCA862A3FCF}" type="presParOf" srcId="{DEC00AF9-0E43-43A4-AB8D-6A70939A49FF}" destId="{8A64998B-FE7D-47BA-A568-DFA42CCACE1D}" srcOrd="0" destOrd="0" presId="urn:microsoft.com/office/officeart/2018/2/layout/IconVerticalSolidList"/>
    <dgm:cxn modelId="{B0D1F239-91D2-49EC-B41D-C436ACB52AA1}" type="presParOf" srcId="{DEC00AF9-0E43-43A4-AB8D-6A70939A49FF}" destId="{826285C5-EBDC-46A9-B72C-6FAC067E00A7}" srcOrd="1" destOrd="0" presId="urn:microsoft.com/office/officeart/2018/2/layout/IconVerticalSolidList"/>
    <dgm:cxn modelId="{80F34D9D-8403-4A18-BBED-BB68238062C8}" type="presParOf" srcId="{DEC00AF9-0E43-43A4-AB8D-6A70939A49FF}" destId="{7693914B-7FD6-49FC-AA4A-492DC0D26FE2}" srcOrd="2" destOrd="0" presId="urn:microsoft.com/office/officeart/2018/2/layout/IconVerticalSolidList"/>
    <dgm:cxn modelId="{2A8F1EB2-3A81-4DA8-89F1-2651D5A7D0D0}" type="presParOf" srcId="{DEC00AF9-0E43-43A4-AB8D-6A70939A49FF}" destId="{818847EA-7352-4DDA-A027-05CD4DC3C032}" srcOrd="3" destOrd="0" presId="urn:microsoft.com/office/officeart/2018/2/layout/IconVerticalSolidList"/>
    <dgm:cxn modelId="{111A305E-C1D4-440B-B13D-9ACF3FEE6B00}" type="presParOf" srcId="{61E6063F-BADE-49F7-BAF5-6F10580BFFE1}" destId="{CDA83E6F-0F44-49BF-BF69-537CCC85290F}" srcOrd="3" destOrd="0" presId="urn:microsoft.com/office/officeart/2018/2/layout/IconVerticalSolidList"/>
    <dgm:cxn modelId="{DC7F3E86-45AF-43FD-A15D-15D578FC818E}" type="presParOf" srcId="{61E6063F-BADE-49F7-BAF5-6F10580BFFE1}" destId="{2DDA8707-180F-486E-B396-E79593D475FC}" srcOrd="4" destOrd="0" presId="urn:microsoft.com/office/officeart/2018/2/layout/IconVerticalSolidList"/>
    <dgm:cxn modelId="{0FACBA6A-1DE8-4DB7-9862-4E420F43DE35}" type="presParOf" srcId="{2DDA8707-180F-486E-B396-E79593D475FC}" destId="{4239D1C3-76ED-4571-AAD1-6C9DD78ED476}" srcOrd="0" destOrd="0" presId="urn:microsoft.com/office/officeart/2018/2/layout/IconVerticalSolidList"/>
    <dgm:cxn modelId="{C2166D8E-15BA-4A7A-8EDB-F5902F0B2635}" type="presParOf" srcId="{2DDA8707-180F-486E-B396-E79593D475FC}" destId="{874F9653-2E5C-47F9-BBF4-14AE32EDCFEC}" srcOrd="1" destOrd="0" presId="urn:microsoft.com/office/officeart/2018/2/layout/IconVerticalSolidList"/>
    <dgm:cxn modelId="{D160ECEA-BFA6-48E6-8DE8-4AE9B5EE5F36}" type="presParOf" srcId="{2DDA8707-180F-486E-B396-E79593D475FC}" destId="{B07144F1-B006-4BED-BA83-FF36F3508669}" srcOrd="2" destOrd="0" presId="urn:microsoft.com/office/officeart/2018/2/layout/IconVerticalSolidList"/>
    <dgm:cxn modelId="{BEE0BC01-070E-4CD5-B0FB-B25A1FAECE29}" type="presParOf" srcId="{2DDA8707-180F-486E-B396-E79593D475FC}" destId="{2E2E08DE-58ED-4A59-BF40-85E87389AF7E}" srcOrd="3" destOrd="0" presId="urn:microsoft.com/office/officeart/2018/2/layout/IconVerticalSolidList"/>
    <dgm:cxn modelId="{957E8CAC-3499-4A79-A9C7-09BF98DADE10}" type="presParOf" srcId="{61E6063F-BADE-49F7-BAF5-6F10580BFFE1}" destId="{AEB92765-CF04-4809-824C-2093ED8CD6B2}" srcOrd="5" destOrd="0" presId="urn:microsoft.com/office/officeart/2018/2/layout/IconVerticalSolidList"/>
    <dgm:cxn modelId="{B5A3DA19-320C-4495-BE40-D45C1D07DECB}" type="presParOf" srcId="{61E6063F-BADE-49F7-BAF5-6F10580BFFE1}" destId="{794E1DEC-120D-41D3-8630-F6149AAE3F8C}" srcOrd="6" destOrd="0" presId="urn:microsoft.com/office/officeart/2018/2/layout/IconVerticalSolidList"/>
    <dgm:cxn modelId="{226030C7-6F9B-43DE-8783-510EDB573780}" type="presParOf" srcId="{794E1DEC-120D-41D3-8630-F6149AAE3F8C}" destId="{9E40623A-B6A7-4374-BD93-E5A0D15B140B}" srcOrd="0" destOrd="0" presId="urn:microsoft.com/office/officeart/2018/2/layout/IconVerticalSolidList"/>
    <dgm:cxn modelId="{85A01623-93C5-4157-82C8-8F6BECA1809E}" type="presParOf" srcId="{794E1DEC-120D-41D3-8630-F6149AAE3F8C}" destId="{4BBDD2DF-534A-4363-91CD-48ECAFC59DFF}" srcOrd="1" destOrd="0" presId="urn:microsoft.com/office/officeart/2018/2/layout/IconVerticalSolidList"/>
    <dgm:cxn modelId="{4DDB6FDE-F8F0-4F2D-BB7C-E9DC5DE6C0CA}" type="presParOf" srcId="{794E1DEC-120D-41D3-8630-F6149AAE3F8C}" destId="{02A5B8C1-EE8F-4707-B8A0-1E05679BD737}" srcOrd="2" destOrd="0" presId="urn:microsoft.com/office/officeart/2018/2/layout/IconVerticalSolidList"/>
    <dgm:cxn modelId="{AF1718C3-4277-4808-87E9-FB29E1D1E1F0}" type="presParOf" srcId="{794E1DEC-120D-41D3-8630-F6149AAE3F8C}" destId="{34725983-B188-4A12-8B18-7DBD063CEB15}" srcOrd="3" destOrd="0" presId="urn:microsoft.com/office/officeart/2018/2/layout/IconVerticalSolidList"/>
    <dgm:cxn modelId="{0D724FC5-B9EE-4030-AE09-D3216AB08690}" type="presParOf" srcId="{61E6063F-BADE-49F7-BAF5-6F10580BFFE1}" destId="{64E5E701-9BFE-4434-8D12-100D2CE2A0AC}" srcOrd="7" destOrd="0" presId="urn:microsoft.com/office/officeart/2018/2/layout/IconVerticalSolidList"/>
    <dgm:cxn modelId="{D70A4ECB-E8EF-485A-A837-31E136F894A1}" type="presParOf" srcId="{61E6063F-BADE-49F7-BAF5-6F10580BFFE1}" destId="{8B95F1E4-54A0-464D-9F9D-E37DF25731AB}" srcOrd="8" destOrd="0" presId="urn:microsoft.com/office/officeart/2018/2/layout/IconVerticalSolidList"/>
    <dgm:cxn modelId="{AF2E1BD7-3EE4-4EB4-8768-1FEEB8102B25}" type="presParOf" srcId="{8B95F1E4-54A0-464D-9F9D-E37DF25731AB}" destId="{4A3B5BD3-248F-45D5-A23D-534C87AB122B}" srcOrd="0" destOrd="0" presId="urn:microsoft.com/office/officeart/2018/2/layout/IconVerticalSolidList"/>
    <dgm:cxn modelId="{05EBD2C9-9A48-4745-AA7B-879F0146C643}" type="presParOf" srcId="{8B95F1E4-54A0-464D-9F9D-E37DF25731AB}" destId="{7B1E86B1-DEF2-4C7E-BD31-E07AF01C050E}" srcOrd="1" destOrd="0" presId="urn:microsoft.com/office/officeart/2018/2/layout/IconVerticalSolidList"/>
    <dgm:cxn modelId="{207AA2CB-CA9F-4E4C-9CB9-7888182A3315}" type="presParOf" srcId="{8B95F1E4-54A0-464D-9F9D-E37DF25731AB}" destId="{B0A9F350-812F-4D8A-A12E-AD08CED97589}" srcOrd="2" destOrd="0" presId="urn:microsoft.com/office/officeart/2018/2/layout/IconVerticalSolidList"/>
    <dgm:cxn modelId="{81FF2906-E8EC-4FFB-B0E7-76757D6BFE3B}" type="presParOf" srcId="{8B95F1E4-54A0-464D-9F9D-E37DF25731AB}" destId="{E6E0D3DC-4E2E-4185-BA0C-0C4D3CA0F40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4D1BE-0502-4300-B564-AEE4D3670C60}">
      <dsp:nvSpPr>
        <dsp:cNvPr id="0" name=""/>
        <dsp:cNvSpPr/>
      </dsp:nvSpPr>
      <dsp:spPr>
        <a:xfrm>
          <a:off x="0" y="7590"/>
          <a:ext cx="7886700" cy="10328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defRPr cap="all"/>
          </a:pPr>
          <a:r>
            <a:rPr lang="da-DK" sz="2600" kern="1200" dirty="0"/>
            <a:t>1.bølge: Mit barn ligner Chris Evert…..</a:t>
          </a:r>
          <a:endParaRPr lang="en-US" sz="2600" kern="1200" dirty="0"/>
        </a:p>
      </dsp:txBody>
      <dsp:txXfrm>
        <a:off x="50420" y="58010"/>
        <a:ext cx="7785860" cy="932014"/>
      </dsp:txXfrm>
    </dsp:sp>
    <dsp:sp modelId="{D55BE961-EBBB-42F8-A2AF-B925DEB2DD55}">
      <dsp:nvSpPr>
        <dsp:cNvPr id="0" name=""/>
        <dsp:cNvSpPr/>
      </dsp:nvSpPr>
      <dsp:spPr>
        <a:xfrm>
          <a:off x="0" y="1115324"/>
          <a:ext cx="7886700" cy="10328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defRPr cap="all"/>
          </a:pPr>
          <a:r>
            <a:rPr lang="da-DK" sz="2600" kern="1200" dirty="0"/>
            <a:t>2. bølge: Jeg vil spille tennis fordi Line gør det…. – en arena for selvvalg…..</a:t>
          </a:r>
          <a:endParaRPr lang="en-US" sz="2600" kern="1200" dirty="0"/>
        </a:p>
      </dsp:txBody>
      <dsp:txXfrm>
        <a:off x="50420" y="1165744"/>
        <a:ext cx="7785860" cy="932014"/>
      </dsp:txXfrm>
    </dsp:sp>
    <dsp:sp modelId="{14D8CF8C-BA17-485D-8C22-C399818693F3}">
      <dsp:nvSpPr>
        <dsp:cNvPr id="0" name=""/>
        <dsp:cNvSpPr/>
      </dsp:nvSpPr>
      <dsp:spPr>
        <a:xfrm>
          <a:off x="0" y="2223059"/>
          <a:ext cx="7886700" cy="10328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defRPr cap="all"/>
          </a:pPr>
          <a:r>
            <a:rPr lang="da-DK" sz="2600" kern="1200" dirty="0"/>
            <a:t>3. bølge: Jeg vil spille fordi jeg synes det er fantastisk at…..</a:t>
          </a:r>
          <a:endParaRPr lang="en-US" sz="2600" kern="1200" dirty="0"/>
        </a:p>
      </dsp:txBody>
      <dsp:txXfrm>
        <a:off x="50420" y="2273479"/>
        <a:ext cx="7785860" cy="93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1A53E-C4E6-41FC-8825-1F528B20924B}">
      <dsp:nvSpPr>
        <dsp:cNvPr id="0" name=""/>
        <dsp:cNvSpPr/>
      </dsp:nvSpPr>
      <dsp:spPr>
        <a:xfrm>
          <a:off x="0" y="3189740"/>
          <a:ext cx="5098256" cy="104694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a-DK" sz="1400" kern="1200"/>
            <a:t>Kombinationen af ’mindste fællesnævner’, trygge rammer, progression, og det at man får en fortrolighed med aktivitet og instruktør, ser ud til at være nogle af de ingredienser, der skal til, hvis foreningerne skal mere end blot at lave teambuilding-events!</a:t>
          </a:r>
          <a:endParaRPr lang="en-US" sz="1400" kern="1200"/>
        </a:p>
      </dsp:txBody>
      <dsp:txXfrm>
        <a:off x="0" y="3189740"/>
        <a:ext cx="5098256" cy="1046944"/>
      </dsp:txXfrm>
    </dsp:sp>
    <dsp:sp modelId="{97F6B973-30D3-462C-9E7E-F56B42AA4D9D}">
      <dsp:nvSpPr>
        <dsp:cNvPr id="0" name=""/>
        <dsp:cNvSpPr/>
      </dsp:nvSpPr>
      <dsp:spPr>
        <a:xfrm rot="10800000">
          <a:off x="0" y="1595244"/>
          <a:ext cx="5098256" cy="1610200"/>
        </a:xfrm>
        <a:prstGeom prst="upArrowCallou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a-DK" sz="1400" kern="1200"/>
            <a:t>De intensive forløb betyder, at eleverne i det rigtige tempo – nemlig langsomt - og i en tryg arena - skolen! - bliver introduceret til aktiviteten og eventuelt oplever at mestre helt basale teknikker efter 4-6 gange af 1 1/2 times varighed. </a:t>
          </a:r>
          <a:endParaRPr lang="en-US" sz="1400" kern="1200"/>
        </a:p>
      </dsp:txBody>
      <dsp:txXfrm rot="10800000">
        <a:off x="0" y="1595244"/>
        <a:ext cx="5098256" cy="1046260"/>
      </dsp:txXfrm>
    </dsp:sp>
    <dsp:sp modelId="{B6AB1EC3-5A37-4789-87FB-585466391305}">
      <dsp:nvSpPr>
        <dsp:cNvPr id="0" name=""/>
        <dsp:cNvSpPr/>
      </dsp:nvSpPr>
      <dsp:spPr>
        <a:xfrm rot="10800000">
          <a:off x="0" y="748"/>
          <a:ext cx="5098256" cy="1610200"/>
        </a:xfrm>
        <a:prstGeom prst="upArrowCallou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a-DK" sz="1400" kern="1200" dirty="0">
              <a:solidFill>
                <a:schemeClr val="bg1"/>
              </a:solidFill>
            </a:rPr>
            <a:t>Det korte intensive idrætsintroducerende forløb</a:t>
          </a:r>
          <a:r>
            <a:rPr lang="da-DK" sz="1400" kern="1200" dirty="0"/>
            <a:t>:</a:t>
          </a:r>
          <a:endParaRPr lang="en-US" sz="1400" kern="1200" dirty="0"/>
        </a:p>
      </dsp:txBody>
      <dsp:txXfrm rot="10800000">
        <a:off x="0" y="748"/>
        <a:ext cx="5098256" cy="1046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20B8A-DD2D-493A-BC06-FD801B662106}">
      <dsp:nvSpPr>
        <dsp:cNvPr id="0" name=""/>
        <dsp:cNvSpPr/>
      </dsp:nvSpPr>
      <dsp:spPr>
        <a:xfrm>
          <a:off x="0" y="3448"/>
          <a:ext cx="4885203" cy="7345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48D63-4FCA-4AC5-B5AA-DA5A72F20CD6}">
      <dsp:nvSpPr>
        <dsp:cNvPr id="0" name=""/>
        <dsp:cNvSpPr/>
      </dsp:nvSpPr>
      <dsp:spPr>
        <a:xfrm>
          <a:off x="222194" y="168717"/>
          <a:ext cx="403990" cy="4039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1C93DA-2BB9-4875-BE64-4FD12A4EAB46}">
      <dsp:nvSpPr>
        <dsp:cNvPr id="0" name=""/>
        <dsp:cNvSpPr/>
      </dsp:nvSpPr>
      <dsp:spPr>
        <a:xfrm>
          <a:off x="848380" y="3448"/>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90000"/>
            </a:lnSpc>
            <a:spcBef>
              <a:spcPct val="0"/>
            </a:spcBef>
            <a:spcAft>
              <a:spcPct val="35000"/>
            </a:spcAft>
            <a:buNone/>
          </a:pPr>
          <a:r>
            <a:rPr lang="da-DK" sz="1900" kern="1200"/>
            <a:t>At fritidsliv er blevet en arena for selvvalg…</a:t>
          </a:r>
          <a:endParaRPr lang="en-US" sz="1900" kern="1200"/>
        </a:p>
      </dsp:txBody>
      <dsp:txXfrm>
        <a:off x="848380" y="3448"/>
        <a:ext cx="4036822" cy="734528"/>
      </dsp:txXfrm>
    </dsp:sp>
    <dsp:sp modelId="{8A64998B-FE7D-47BA-A568-DFA42CCACE1D}">
      <dsp:nvSpPr>
        <dsp:cNvPr id="0" name=""/>
        <dsp:cNvSpPr/>
      </dsp:nvSpPr>
      <dsp:spPr>
        <a:xfrm>
          <a:off x="0" y="921609"/>
          <a:ext cx="4885203" cy="7345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6285C5-EBDC-46A9-B72C-6FAC067E00A7}">
      <dsp:nvSpPr>
        <dsp:cNvPr id="0" name=""/>
        <dsp:cNvSpPr/>
      </dsp:nvSpPr>
      <dsp:spPr>
        <a:xfrm>
          <a:off x="222194" y="1086878"/>
          <a:ext cx="403990" cy="4039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8847EA-7352-4DDA-A027-05CD4DC3C032}">
      <dsp:nvSpPr>
        <dsp:cNvPr id="0" name=""/>
        <dsp:cNvSpPr/>
      </dsp:nvSpPr>
      <dsp:spPr>
        <a:xfrm>
          <a:off x="848380" y="921609"/>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90000"/>
            </a:lnSpc>
            <a:spcBef>
              <a:spcPct val="0"/>
            </a:spcBef>
            <a:spcAft>
              <a:spcPct val="35000"/>
            </a:spcAft>
            <a:buNone/>
          </a:pPr>
          <a:r>
            <a:rPr lang="da-DK" sz="1900" kern="1200"/>
            <a:t>At man ikke oplever at trænerne/de voksne behandler en med respekt….</a:t>
          </a:r>
          <a:endParaRPr lang="en-US" sz="1900" kern="1200"/>
        </a:p>
      </dsp:txBody>
      <dsp:txXfrm>
        <a:off x="848380" y="921609"/>
        <a:ext cx="4036822" cy="734528"/>
      </dsp:txXfrm>
    </dsp:sp>
    <dsp:sp modelId="{4239D1C3-76ED-4571-AAD1-6C9DD78ED476}">
      <dsp:nvSpPr>
        <dsp:cNvPr id="0" name=""/>
        <dsp:cNvSpPr/>
      </dsp:nvSpPr>
      <dsp:spPr>
        <a:xfrm>
          <a:off x="0" y="1839770"/>
          <a:ext cx="4885203" cy="7345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4F9653-2E5C-47F9-BBF4-14AE32EDCFEC}">
      <dsp:nvSpPr>
        <dsp:cNvPr id="0" name=""/>
        <dsp:cNvSpPr/>
      </dsp:nvSpPr>
      <dsp:spPr>
        <a:xfrm>
          <a:off x="222194" y="2005039"/>
          <a:ext cx="403990" cy="4039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2E08DE-58ED-4A59-BF40-85E87389AF7E}">
      <dsp:nvSpPr>
        <dsp:cNvPr id="0" name=""/>
        <dsp:cNvSpPr/>
      </dsp:nvSpPr>
      <dsp:spPr>
        <a:xfrm>
          <a:off x="848380" y="1839770"/>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90000"/>
            </a:lnSpc>
            <a:spcBef>
              <a:spcPct val="0"/>
            </a:spcBef>
            <a:spcAft>
              <a:spcPct val="35000"/>
            </a:spcAft>
            <a:buNone/>
          </a:pPr>
          <a:r>
            <a:rPr lang="da-DK" sz="1900" kern="1200"/>
            <a:t>At træningsfrekvensen er for lav!</a:t>
          </a:r>
          <a:endParaRPr lang="en-US" sz="1900" kern="1200"/>
        </a:p>
      </dsp:txBody>
      <dsp:txXfrm>
        <a:off x="848380" y="1839770"/>
        <a:ext cx="4036822" cy="734528"/>
      </dsp:txXfrm>
    </dsp:sp>
    <dsp:sp modelId="{9E40623A-B6A7-4374-BD93-E5A0D15B140B}">
      <dsp:nvSpPr>
        <dsp:cNvPr id="0" name=""/>
        <dsp:cNvSpPr/>
      </dsp:nvSpPr>
      <dsp:spPr>
        <a:xfrm>
          <a:off x="0" y="2757931"/>
          <a:ext cx="4885203" cy="7345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BDD2DF-534A-4363-91CD-48ECAFC59DFF}">
      <dsp:nvSpPr>
        <dsp:cNvPr id="0" name=""/>
        <dsp:cNvSpPr/>
      </dsp:nvSpPr>
      <dsp:spPr>
        <a:xfrm>
          <a:off x="222194" y="2923199"/>
          <a:ext cx="403990" cy="4039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725983-B188-4A12-8B18-7DBD063CEB15}">
      <dsp:nvSpPr>
        <dsp:cNvPr id="0" name=""/>
        <dsp:cNvSpPr/>
      </dsp:nvSpPr>
      <dsp:spPr>
        <a:xfrm>
          <a:off x="848380" y="2757931"/>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90000"/>
            </a:lnSpc>
            <a:spcBef>
              <a:spcPct val="0"/>
            </a:spcBef>
            <a:spcAft>
              <a:spcPct val="35000"/>
            </a:spcAft>
            <a:buNone/>
          </a:pPr>
          <a:r>
            <a:rPr lang="da-DK" sz="1900" kern="1200"/>
            <a:t>At man ikke oplever at kvaliteten er god!</a:t>
          </a:r>
          <a:endParaRPr lang="en-US" sz="1900" kern="1200"/>
        </a:p>
      </dsp:txBody>
      <dsp:txXfrm>
        <a:off x="848380" y="2757931"/>
        <a:ext cx="4036822" cy="734528"/>
      </dsp:txXfrm>
    </dsp:sp>
    <dsp:sp modelId="{4A3B5BD3-248F-45D5-A23D-534C87AB122B}">
      <dsp:nvSpPr>
        <dsp:cNvPr id="0" name=""/>
        <dsp:cNvSpPr/>
      </dsp:nvSpPr>
      <dsp:spPr>
        <a:xfrm>
          <a:off x="0" y="3676091"/>
          <a:ext cx="4885203" cy="73452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1E86B1-DEF2-4C7E-BD31-E07AF01C050E}">
      <dsp:nvSpPr>
        <dsp:cNvPr id="0" name=""/>
        <dsp:cNvSpPr/>
      </dsp:nvSpPr>
      <dsp:spPr>
        <a:xfrm>
          <a:off x="222194" y="3841360"/>
          <a:ext cx="403990" cy="4039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E0D3DC-4E2E-4185-BA0C-0C4D3CA0F409}">
      <dsp:nvSpPr>
        <dsp:cNvPr id="0" name=""/>
        <dsp:cNvSpPr/>
      </dsp:nvSpPr>
      <dsp:spPr>
        <a:xfrm>
          <a:off x="848380" y="3676091"/>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90000"/>
            </a:lnSpc>
            <a:spcBef>
              <a:spcPct val="0"/>
            </a:spcBef>
            <a:spcAft>
              <a:spcPct val="35000"/>
            </a:spcAft>
            <a:buNone/>
          </a:pPr>
          <a:r>
            <a:rPr lang="da-DK" sz="1900" kern="1200"/>
            <a:t>At man ikke er ”god” nok i overgangen fra ”børne- til ungdomsidræt”</a:t>
          </a:r>
          <a:endParaRPr lang="en-US" sz="1900" kern="1200"/>
        </a:p>
      </dsp:txBody>
      <dsp:txXfrm>
        <a:off x="848380" y="3676091"/>
        <a:ext cx="4036822" cy="7345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85092-7149-433F-8C87-BE6C941BA326}" type="datetimeFigureOut">
              <a:rPr lang="da-DK" smtClean="0"/>
              <a:t>24-01-2020</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586A2-5A74-4CE6-A2F4-904CC3D7E45D}" type="slidenum">
              <a:rPr lang="da-DK" smtClean="0"/>
              <a:t>‹nr.›</a:t>
            </a:fld>
            <a:endParaRPr lang="da-DK"/>
          </a:p>
        </p:txBody>
      </p:sp>
    </p:spTree>
    <p:extLst>
      <p:ext uri="{BB962C8B-B14F-4D97-AF65-F5344CB8AC3E}">
        <p14:creationId xmlns:p14="http://schemas.microsoft.com/office/powerpoint/2010/main" val="4086038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noProof="0" dirty="0"/>
          </a:p>
        </p:txBody>
      </p:sp>
      <p:sp>
        <p:nvSpPr>
          <p:cNvPr id="4" name="Pladsholder til diasnummer 3"/>
          <p:cNvSpPr>
            <a:spLocks noGrp="1"/>
          </p:cNvSpPr>
          <p:nvPr>
            <p:ph type="sldNum" sz="quarter" idx="10"/>
          </p:nvPr>
        </p:nvSpPr>
        <p:spPr/>
        <p:txBody>
          <a:bodyPr/>
          <a:lstStyle/>
          <a:p>
            <a:fld id="{31384EE7-A5A3-4C4B-8947-3B98F8A48F11}" type="slidenum">
              <a:rPr lang="en-GB" smtClean="0"/>
              <a:t>8</a:t>
            </a:fld>
            <a:endParaRPr lang="en-GB"/>
          </a:p>
        </p:txBody>
      </p:sp>
    </p:spTree>
    <p:extLst>
      <p:ext uri="{BB962C8B-B14F-4D97-AF65-F5344CB8AC3E}">
        <p14:creationId xmlns:p14="http://schemas.microsoft.com/office/powerpoint/2010/main" val="778656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31384EE7-A5A3-4C4B-8947-3B98F8A48F11}" type="slidenum">
              <a:rPr lang="en-GB" smtClean="0"/>
              <a:t>10</a:t>
            </a:fld>
            <a:endParaRPr lang="en-GB"/>
          </a:p>
        </p:txBody>
      </p:sp>
    </p:spTree>
    <p:extLst>
      <p:ext uri="{BB962C8B-B14F-4D97-AF65-F5344CB8AC3E}">
        <p14:creationId xmlns:p14="http://schemas.microsoft.com/office/powerpoint/2010/main" val="46529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31384EE7-A5A3-4C4B-8947-3B98F8A48F11}" type="slidenum">
              <a:rPr lang="en-GB" smtClean="0"/>
              <a:t>12</a:t>
            </a:fld>
            <a:endParaRPr lang="en-GB"/>
          </a:p>
        </p:txBody>
      </p:sp>
    </p:spTree>
    <p:extLst>
      <p:ext uri="{BB962C8B-B14F-4D97-AF65-F5344CB8AC3E}">
        <p14:creationId xmlns:p14="http://schemas.microsoft.com/office/powerpoint/2010/main" val="252517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dsholder til diasbillede 1">
            <a:extLst>
              <a:ext uri="{FF2B5EF4-FFF2-40B4-BE49-F238E27FC236}">
                <a16:creationId xmlns:a16="http://schemas.microsoft.com/office/drawing/2014/main" id="{2E2ACBE0-59E8-4C72-B11E-DD4F166C29E7}"/>
              </a:ext>
            </a:extLst>
          </p:cNvPr>
          <p:cNvSpPr>
            <a:spLocks noGrp="1" noRot="1" noChangeAspect="1" noChangeArrowheads="1" noTextEdit="1"/>
          </p:cNvSpPr>
          <p:nvPr>
            <p:ph type="sldImg"/>
          </p:nvPr>
        </p:nvSpPr>
        <p:spPr>
          <a:noFill/>
          <a:ln/>
          <a:extLst>
            <a:ext uri="{909E8E84-426E-40DD-AFC4-6F175D3DCCD1}">
              <a14:hiddenFill xmlns:a14="http://schemas.microsoft.com/office/drawing/2010/main">
                <a:solidFill>
                  <a:srgbClr val="FFFFFF"/>
                </a:solidFill>
              </a14:hiddenFill>
            </a:ext>
          </a:extLst>
        </p:spPr>
      </p:sp>
      <p:sp>
        <p:nvSpPr>
          <p:cNvPr id="53251" name="Pladsholder til noter 2">
            <a:extLst>
              <a:ext uri="{FF2B5EF4-FFF2-40B4-BE49-F238E27FC236}">
                <a16:creationId xmlns:a16="http://schemas.microsoft.com/office/drawing/2014/main" id="{D497909B-F43C-4C60-BC05-94887D82A85F}"/>
              </a:ext>
            </a:extLst>
          </p:cNvPr>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a:p>
        </p:txBody>
      </p:sp>
    </p:spTree>
    <p:extLst>
      <p:ext uri="{BB962C8B-B14F-4D97-AF65-F5344CB8AC3E}">
        <p14:creationId xmlns:p14="http://schemas.microsoft.com/office/powerpoint/2010/main" val="3517791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da-DK"/>
              <a:t>Klik for at redigere titeltypografien i masteren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24-01-2020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06645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24-01-2020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02320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24-01-2020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168060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dholdsside lysgrå-bg">
    <p:bg>
      <p:bgPr>
        <a:solidFill>
          <a:schemeClr val="accent5"/>
        </a:solidFill>
        <a:effectLst/>
      </p:bgPr>
    </p:bg>
    <p:spTree>
      <p:nvGrpSpPr>
        <p:cNvPr id="1" name=""/>
        <p:cNvGrpSpPr/>
        <p:nvPr/>
      </p:nvGrpSpPr>
      <p:grpSpPr>
        <a:xfrm>
          <a:off x="0" y="0"/>
          <a:ext cx="0" cy="0"/>
          <a:chOff x="0" y="0"/>
          <a:chExt cx="0" cy="0"/>
        </a:xfrm>
      </p:grpSpPr>
      <p:sp>
        <p:nvSpPr>
          <p:cNvPr id="3" name="Pladsholder til indhold 2"/>
          <p:cNvSpPr>
            <a:spLocks noGrp="1"/>
          </p:cNvSpPr>
          <p:nvPr>
            <p:ph idx="1" hasCustomPrompt="1"/>
          </p:nvPr>
        </p:nvSpPr>
        <p:spPr>
          <a:xfrm>
            <a:off x="628650" y="2030526"/>
            <a:ext cx="7886700" cy="2410846"/>
          </a:xfrm>
        </p:spPr>
        <p:txBody>
          <a:bodyPr>
            <a:normAutofit/>
          </a:bodyPr>
          <a:lstStyle>
            <a:lvl1pPr marL="257175" indent="-257175">
              <a:buFont typeface="Arial" panose="020B0604020202020204" pitchFamily="34" charset="0"/>
              <a:buChar char="•"/>
              <a:defRPr sz="1800"/>
            </a:lvl1pPr>
          </a:lstStyle>
          <a:p>
            <a:pPr lvl="0"/>
            <a:r>
              <a:rPr lang="da-DK" dirty="0"/>
              <a:t>Mit punkt</a:t>
            </a:r>
          </a:p>
          <a:p>
            <a:pPr lvl="0"/>
            <a:r>
              <a:rPr lang="da-DK" dirty="0"/>
              <a:t>Mit punkt</a:t>
            </a:r>
          </a:p>
          <a:p>
            <a:pPr lvl="0"/>
            <a:r>
              <a:rPr lang="da-DK" dirty="0"/>
              <a:t>(lys grå baggrund)</a:t>
            </a:r>
          </a:p>
        </p:txBody>
      </p:sp>
      <p:sp>
        <p:nvSpPr>
          <p:cNvPr id="4" name="Pladsholder til dato 3"/>
          <p:cNvSpPr>
            <a:spLocks noGrp="1"/>
          </p:cNvSpPr>
          <p:nvPr>
            <p:ph type="dt" sz="half" idx="10"/>
          </p:nvPr>
        </p:nvSpPr>
        <p:spPr/>
        <p:txBody>
          <a:bodyPr/>
          <a:lstStyle/>
          <a:p>
            <a:fld id="{EA740F59-5D42-4195-AFF5-E22438431493}" type="datetimeFigureOut">
              <a:rPr lang="da-DK" smtClean="0"/>
              <a:t>24-01-2020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63FE9CE-21B3-40BF-82AC-5327D0DDDD53}" type="slidenum">
              <a:rPr lang="da-DK" smtClean="0"/>
              <a:t>‹nr.›</a:t>
            </a:fld>
            <a:endParaRPr lang="da-DK"/>
          </a:p>
        </p:txBody>
      </p:sp>
      <p:sp>
        <p:nvSpPr>
          <p:cNvPr id="7" name="Rektangel 6"/>
          <p:cNvSpPr/>
          <p:nvPr userDrawn="1"/>
        </p:nvSpPr>
        <p:spPr>
          <a:xfrm>
            <a:off x="714375" y="1794102"/>
            <a:ext cx="498022" cy="73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0" name="Titel 1"/>
          <p:cNvSpPr>
            <a:spLocks noGrp="1"/>
          </p:cNvSpPr>
          <p:nvPr>
            <p:ph type="ctrTitle" hasCustomPrompt="1"/>
          </p:nvPr>
        </p:nvSpPr>
        <p:spPr>
          <a:xfrm>
            <a:off x="628651" y="214652"/>
            <a:ext cx="4609205" cy="1428750"/>
          </a:xfrm>
        </p:spPr>
        <p:txBody>
          <a:bodyPr anchor="b">
            <a:noAutofit/>
          </a:bodyPr>
          <a:lstStyle>
            <a:lvl1pPr algn="l">
              <a:defRPr sz="2400">
                <a:solidFill>
                  <a:schemeClr val="tx1"/>
                </a:solidFill>
              </a:defRPr>
            </a:lvl1pPr>
          </a:lstStyle>
          <a:p>
            <a:r>
              <a:rPr lang="da-DK" dirty="0"/>
              <a:t>OVERSKIRFT HUSK STORE BOGSTAVER </a:t>
            </a:r>
          </a:p>
        </p:txBody>
      </p:sp>
    </p:spTree>
    <p:extLst>
      <p:ext uri="{BB962C8B-B14F-4D97-AF65-F5344CB8AC3E}">
        <p14:creationId xmlns:p14="http://schemas.microsoft.com/office/powerpoint/2010/main" val="578493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24-01-2020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159092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da-DK"/>
              <a:t>Klik for at redigere titeltypografien i masteren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5AA7565F-1CEA-4889-ADA6-931DB46B175B}" type="datetimeFigureOut">
              <a:rPr lang="da-DK" smtClean="0"/>
              <a:t>24-01-2020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57472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5AA7565F-1CEA-4889-ADA6-931DB46B175B}" type="datetimeFigureOut">
              <a:rPr lang="da-DK" smtClean="0"/>
              <a:t>24-01-2020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48486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Content Placeholder 3"/>
          <p:cNvSpPr>
            <a:spLocks noGrp="1"/>
          </p:cNvSpPr>
          <p:nvPr>
            <p:ph sz="half" idx="2"/>
          </p:nvPr>
        </p:nvSpPr>
        <p:spPr>
          <a:xfrm>
            <a:off x="629842" y="1878806"/>
            <a:ext cx="3868340" cy="276344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Content Placeholder 5"/>
          <p:cNvSpPr>
            <a:spLocks noGrp="1"/>
          </p:cNvSpPr>
          <p:nvPr>
            <p:ph sz="quarter" idx="4"/>
          </p:nvPr>
        </p:nvSpPr>
        <p:spPr>
          <a:xfrm>
            <a:off x="4629150" y="1878806"/>
            <a:ext cx="3887391" cy="276344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5AA7565F-1CEA-4889-ADA6-931DB46B175B}" type="datetimeFigureOut">
              <a:rPr lang="da-DK" smtClean="0"/>
              <a:t>24-01-2020</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576653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5AA7565F-1CEA-4889-ADA6-931DB46B175B}" type="datetimeFigureOut">
              <a:rPr lang="da-DK" smtClean="0"/>
              <a:t>24-01-2020</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415349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7565F-1CEA-4889-ADA6-931DB46B175B}" type="datetimeFigureOut">
              <a:rPr lang="da-DK" smtClean="0"/>
              <a:t>24-01-2020</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49603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5AA7565F-1CEA-4889-ADA6-931DB46B175B}" type="datetimeFigureOut">
              <a:rPr lang="da-DK" smtClean="0"/>
              <a:t>24-01-2020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52956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5AA7565F-1CEA-4889-ADA6-931DB46B175B}" type="datetimeFigureOut">
              <a:rPr lang="da-DK" smtClean="0"/>
              <a:t>24-01-2020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53274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AA7565F-1CEA-4889-ADA6-931DB46B175B}" type="datetimeFigureOut">
              <a:rPr lang="da-DK" smtClean="0"/>
              <a:t>24-01-2020</a:t>
            </a:fld>
            <a:endParaRPr lang="da-DK"/>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DDE46CA-3A1F-48F3-8E9C-114EBCFC7476}" type="slidenum">
              <a:rPr lang="da-DK" smtClean="0"/>
              <a:t>‹nr.›</a:t>
            </a:fld>
            <a:endParaRPr lang="da-DK"/>
          </a:p>
        </p:txBody>
      </p:sp>
    </p:spTree>
    <p:extLst>
      <p:ext uri="{BB962C8B-B14F-4D97-AF65-F5344CB8AC3E}">
        <p14:creationId xmlns:p14="http://schemas.microsoft.com/office/powerpoint/2010/main" val="1849315749"/>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26B85-D58A-48FB-ABB8-881A5F8CC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21D72B8-83CB-4B1C-965F-004FD869A961}"/>
              </a:ext>
            </a:extLst>
          </p:cNvPr>
          <p:cNvSpPr>
            <a:spLocks noGrp="1"/>
          </p:cNvSpPr>
          <p:nvPr>
            <p:ph type="title"/>
          </p:nvPr>
        </p:nvSpPr>
        <p:spPr>
          <a:xfrm>
            <a:off x="720090" y="4064793"/>
            <a:ext cx="7703820" cy="702470"/>
          </a:xfrm>
        </p:spPr>
        <p:txBody>
          <a:bodyPr vert="horz" lIns="91440" tIns="45720" rIns="91440" bIns="45720" rtlCol="0" anchor="ctr">
            <a:normAutofit/>
          </a:bodyPr>
          <a:lstStyle/>
          <a:p>
            <a:pPr algn="ctr" defTabSz="914400"/>
            <a:r>
              <a:rPr lang="en-US" sz="2800">
                <a:solidFill>
                  <a:schemeClr val="tx1">
                    <a:lumMod val="75000"/>
                    <a:lumOff val="25000"/>
                  </a:schemeClr>
                </a:solidFill>
              </a:rPr>
              <a:t>Rekruttering og fastholdelse – nogle perspektiver!</a:t>
            </a:r>
          </a:p>
        </p:txBody>
      </p:sp>
      <p:sp>
        <p:nvSpPr>
          <p:cNvPr id="12" name="Rounded Rectangle 5">
            <a:extLst>
              <a:ext uri="{FF2B5EF4-FFF2-40B4-BE49-F238E27FC236}">
                <a16:creationId xmlns:a16="http://schemas.microsoft.com/office/drawing/2014/main" id="{20B579A7-44A3-4863-B4F6-E1E3D667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090" y="742950"/>
            <a:ext cx="7703820" cy="322897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descr="Et billede, der indeholder person, udendørs, kvinde, spil&#10;&#10;Automatisk genereret beskrivelse">
            <a:extLst>
              <a:ext uri="{FF2B5EF4-FFF2-40B4-BE49-F238E27FC236}">
                <a16:creationId xmlns:a16="http://schemas.microsoft.com/office/drawing/2014/main" id="{947BBDFB-2BD2-4E9B-A982-DF92F2974B17}"/>
              </a:ext>
            </a:extLst>
          </p:cNvPr>
          <p:cNvPicPr>
            <a:picLocks noGrp="1" noChangeAspect="1"/>
          </p:cNvPicPr>
          <p:nvPr>
            <p:ph idx="1"/>
          </p:nvPr>
        </p:nvPicPr>
        <p:blipFill rotWithShape="1">
          <a:blip r:embed="rId2"/>
          <a:srcRect b="3850"/>
          <a:stretch/>
        </p:blipFill>
        <p:spPr>
          <a:xfrm>
            <a:off x="961263" y="982408"/>
            <a:ext cx="7221474" cy="2750058"/>
          </a:xfrm>
          <a:prstGeom prst="rect">
            <a:avLst/>
          </a:prstGeom>
          <a:effectLst/>
        </p:spPr>
      </p:pic>
    </p:spTree>
    <p:extLst>
      <p:ext uri="{BB962C8B-B14F-4D97-AF65-F5344CB8AC3E}">
        <p14:creationId xmlns:p14="http://schemas.microsoft.com/office/powerpoint/2010/main" val="750403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CUR_logo_2017_Hvid CUR_large.png"/>
          <p:cNvPicPr>
            <a:picLocks noChangeAspect="1"/>
          </p:cNvPicPr>
          <p:nvPr/>
        </p:nvPicPr>
        <p:blipFill rotWithShape="1">
          <a:blip r:embed="rId3">
            <a:extLst>
              <a:ext uri="{28A0092B-C50C-407E-A947-70E740481C1C}">
                <a14:useLocalDpi xmlns:a14="http://schemas.microsoft.com/office/drawing/2010/main" val="0"/>
              </a:ext>
            </a:extLst>
          </a:blip>
          <a:srcRect l="26922" t="31226" r="29754" b="29734"/>
          <a:stretch/>
        </p:blipFill>
        <p:spPr>
          <a:xfrm>
            <a:off x="1242674" y="4463700"/>
            <a:ext cx="938524" cy="598114"/>
          </a:xfrm>
          <a:prstGeom prst="rect">
            <a:avLst/>
          </a:prstGeom>
        </p:spPr>
      </p:pic>
      <p:sp>
        <p:nvSpPr>
          <p:cNvPr id="3" name="Titel 2"/>
          <p:cNvSpPr>
            <a:spLocks noGrp="1"/>
          </p:cNvSpPr>
          <p:nvPr>
            <p:ph type="title"/>
          </p:nvPr>
        </p:nvSpPr>
        <p:spPr/>
        <p:txBody>
          <a:bodyPr>
            <a:normAutofit fontScale="90000"/>
          </a:bodyPr>
          <a:lstStyle/>
          <a:p>
            <a:r>
              <a:rPr lang="da-DK" dirty="0"/>
              <a:t>Hvad er vigtigst, når man går til en fritidsaktivitet for piger og drenge?</a:t>
            </a:r>
            <a:endParaRPr lang="en-GB" dirty="0"/>
          </a:p>
        </p:txBody>
      </p:sp>
      <p:graphicFrame>
        <p:nvGraphicFramePr>
          <p:cNvPr id="2" name="Tabel 1">
            <a:extLst>
              <a:ext uri="{FF2B5EF4-FFF2-40B4-BE49-F238E27FC236}">
                <a16:creationId xmlns:a16="http://schemas.microsoft.com/office/drawing/2014/main" id="{B4CC827F-D7A8-4571-A869-422E38F17BE0}"/>
              </a:ext>
            </a:extLst>
          </p:cNvPr>
          <p:cNvGraphicFramePr>
            <a:graphicFrameLocks noGrp="1"/>
          </p:cNvGraphicFramePr>
          <p:nvPr/>
        </p:nvGraphicFramePr>
        <p:xfrm>
          <a:off x="1584961" y="1280161"/>
          <a:ext cx="6073141" cy="3265609"/>
        </p:xfrm>
        <a:graphic>
          <a:graphicData uri="http://schemas.openxmlformats.org/drawingml/2006/table">
            <a:tbl>
              <a:tblPr firstRow="1" firstCol="1" bandRow="1">
                <a:tableStyleId>{5C22544A-7EE6-4342-B048-85BDC9FD1C3A}</a:tableStyleId>
              </a:tblPr>
              <a:tblGrid>
                <a:gridCol w="2778773">
                  <a:extLst>
                    <a:ext uri="{9D8B030D-6E8A-4147-A177-3AD203B41FA5}">
                      <a16:colId xmlns:a16="http://schemas.microsoft.com/office/drawing/2014/main" val="3450115928"/>
                    </a:ext>
                  </a:extLst>
                </a:gridCol>
                <a:gridCol w="1154992">
                  <a:extLst>
                    <a:ext uri="{9D8B030D-6E8A-4147-A177-3AD203B41FA5}">
                      <a16:colId xmlns:a16="http://schemas.microsoft.com/office/drawing/2014/main" val="4228332750"/>
                    </a:ext>
                  </a:extLst>
                </a:gridCol>
                <a:gridCol w="1176884">
                  <a:extLst>
                    <a:ext uri="{9D8B030D-6E8A-4147-A177-3AD203B41FA5}">
                      <a16:colId xmlns:a16="http://schemas.microsoft.com/office/drawing/2014/main" val="2513519958"/>
                    </a:ext>
                  </a:extLst>
                </a:gridCol>
                <a:gridCol w="962492">
                  <a:extLst>
                    <a:ext uri="{9D8B030D-6E8A-4147-A177-3AD203B41FA5}">
                      <a16:colId xmlns:a16="http://schemas.microsoft.com/office/drawing/2014/main" val="3237786318"/>
                    </a:ext>
                  </a:extLst>
                </a:gridCol>
              </a:tblGrid>
              <a:tr h="227396">
                <a:tc>
                  <a:txBody>
                    <a:bodyPr/>
                    <a:lstStyle/>
                    <a:p>
                      <a:pPr>
                        <a:lnSpc>
                          <a:spcPct val="107000"/>
                        </a:lnSpc>
                        <a:spcAft>
                          <a:spcPts val="0"/>
                        </a:spcAft>
                      </a:pPr>
                      <a:r>
                        <a:rPr lang="da-DK" sz="1200" dirty="0">
                          <a:solidFill>
                            <a:schemeClr val="tx1"/>
                          </a:solidFill>
                          <a:effectLst/>
                        </a:rPr>
                        <a:t>Vigtigt til fritidsaktivitet</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Alle</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Drenge</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Piger</a:t>
                      </a:r>
                    </a:p>
                  </a:txBody>
                  <a:tcPr marL="51435" marR="51435" marT="0" marB="0">
                    <a:solidFill>
                      <a:schemeClr val="accent1">
                        <a:tint val="40000"/>
                        <a:alpha val="7000"/>
                      </a:schemeClr>
                    </a:solidFill>
                  </a:tcPr>
                </a:tc>
                <a:extLst>
                  <a:ext uri="{0D108BD9-81ED-4DB2-BD59-A6C34878D82A}">
                    <a16:rowId xmlns:a16="http://schemas.microsoft.com/office/drawing/2014/main" val="50059670"/>
                  </a:ext>
                </a:extLst>
              </a:tr>
              <a:tr h="309461">
                <a:tc>
                  <a:txBody>
                    <a:bodyPr/>
                    <a:lstStyle/>
                    <a:p>
                      <a:pPr>
                        <a:lnSpc>
                          <a:spcPct val="107000"/>
                        </a:lnSpc>
                        <a:spcAft>
                          <a:spcPts val="0"/>
                        </a:spcAft>
                      </a:pPr>
                      <a:r>
                        <a:rPr lang="da-DK" sz="1200" dirty="0">
                          <a:solidFill>
                            <a:schemeClr val="tx1"/>
                          </a:solidFill>
                          <a:effectLst/>
                        </a:rPr>
                        <a:t>1. Have det sjovt*</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rPr>
                        <a:t>87,9</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87,6</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88,2</a:t>
                      </a:r>
                    </a:p>
                  </a:txBody>
                  <a:tcPr marL="51435" marR="51435" marT="0" marB="0">
                    <a:solidFill>
                      <a:schemeClr val="accent1">
                        <a:tint val="40000"/>
                        <a:alpha val="7000"/>
                      </a:schemeClr>
                    </a:solidFill>
                  </a:tcPr>
                </a:tc>
                <a:extLst>
                  <a:ext uri="{0D108BD9-81ED-4DB2-BD59-A6C34878D82A}">
                    <a16:rowId xmlns:a16="http://schemas.microsoft.com/office/drawing/2014/main" val="3492875886"/>
                  </a:ext>
                </a:extLst>
              </a:tr>
              <a:tr h="227396">
                <a:tc>
                  <a:txBody>
                    <a:bodyPr/>
                    <a:lstStyle/>
                    <a:p>
                      <a:pPr>
                        <a:lnSpc>
                          <a:spcPct val="107000"/>
                        </a:lnSpc>
                        <a:spcAft>
                          <a:spcPts val="0"/>
                        </a:spcAft>
                      </a:pPr>
                      <a:r>
                        <a:rPr lang="da-DK" sz="1200">
                          <a:solidFill>
                            <a:schemeClr val="tx1"/>
                          </a:solidFill>
                          <a:effectLst/>
                        </a:rPr>
                        <a:t>2. Blive bedre</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rPr>
                        <a:t>77,9</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76,8</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78,8</a:t>
                      </a:r>
                    </a:p>
                  </a:txBody>
                  <a:tcPr marL="51435" marR="51435" marT="0" marB="0">
                    <a:solidFill>
                      <a:schemeClr val="accent1">
                        <a:tint val="40000"/>
                        <a:alpha val="7000"/>
                      </a:schemeClr>
                    </a:solidFill>
                  </a:tcPr>
                </a:tc>
                <a:extLst>
                  <a:ext uri="{0D108BD9-81ED-4DB2-BD59-A6C34878D82A}">
                    <a16:rowId xmlns:a16="http://schemas.microsoft.com/office/drawing/2014/main" val="1035529962"/>
                  </a:ext>
                </a:extLst>
              </a:tr>
              <a:tr h="227396">
                <a:tc>
                  <a:txBody>
                    <a:bodyPr/>
                    <a:lstStyle/>
                    <a:p>
                      <a:pPr>
                        <a:lnSpc>
                          <a:spcPct val="107000"/>
                        </a:lnSpc>
                        <a:spcAft>
                          <a:spcPts val="0"/>
                        </a:spcAft>
                      </a:pPr>
                      <a:r>
                        <a:rPr lang="da-DK" sz="1200">
                          <a:solidFill>
                            <a:schemeClr val="tx1"/>
                          </a:solidFill>
                          <a:effectLst/>
                        </a:rPr>
                        <a:t>3. Være sammen med venner</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74,2</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75</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73,5</a:t>
                      </a:r>
                    </a:p>
                  </a:txBody>
                  <a:tcPr marL="51435" marR="51435" marT="0" marB="0">
                    <a:solidFill>
                      <a:schemeClr val="accent1">
                        <a:tint val="40000"/>
                        <a:alpha val="7000"/>
                      </a:schemeClr>
                    </a:solidFill>
                  </a:tcPr>
                </a:tc>
                <a:extLst>
                  <a:ext uri="{0D108BD9-81ED-4DB2-BD59-A6C34878D82A}">
                    <a16:rowId xmlns:a16="http://schemas.microsoft.com/office/drawing/2014/main" val="2799224251"/>
                  </a:ext>
                </a:extLst>
              </a:tr>
              <a:tr h="227396">
                <a:tc>
                  <a:txBody>
                    <a:bodyPr/>
                    <a:lstStyle/>
                    <a:p>
                      <a:pPr>
                        <a:lnSpc>
                          <a:spcPct val="107000"/>
                        </a:lnSpc>
                        <a:spcAft>
                          <a:spcPts val="0"/>
                        </a:spcAft>
                      </a:pPr>
                      <a:r>
                        <a:rPr lang="da-DK" sz="1200" dirty="0">
                          <a:solidFill>
                            <a:schemeClr val="tx1"/>
                          </a:solidFill>
                          <a:effectLst/>
                        </a:rPr>
                        <a:t>4. At have det godt med undervisere**</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73,7</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71,6</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75,6</a:t>
                      </a:r>
                    </a:p>
                  </a:txBody>
                  <a:tcPr marL="51435" marR="51435" marT="0" marB="0">
                    <a:solidFill>
                      <a:schemeClr val="accent1">
                        <a:tint val="40000"/>
                        <a:alpha val="7000"/>
                      </a:schemeClr>
                    </a:solidFill>
                  </a:tcPr>
                </a:tc>
                <a:extLst>
                  <a:ext uri="{0D108BD9-81ED-4DB2-BD59-A6C34878D82A}">
                    <a16:rowId xmlns:a16="http://schemas.microsoft.com/office/drawing/2014/main" val="3816085692"/>
                  </a:ext>
                </a:extLst>
              </a:tr>
              <a:tr h="227396">
                <a:tc>
                  <a:txBody>
                    <a:bodyPr/>
                    <a:lstStyle/>
                    <a:p>
                      <a:pPr>
                        <a:lnSpc>
                          <a:spcPct val="107000"/>
                        </a:lnSpc>
                        <a:spcAft>
                          <a:spcPts val="0"/>
                        </a:spcAft>
                      </a:pPr>
                      <a:r>
                        <a:rPr lang="da-DK" sz="1200">
                          <a:solidFill>
                            <a:schemeClr val="tx1"/>
                          </a:solidFill>
                          <a:effectLst/>
                        </a:rPr>
                        <a:t>5. Have det godt med andre børn</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72,8</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70,1</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75,1</a:t>
                      </a:r>
                    </a:p>
                  </a:txBody>
                  <a:tcPr marL="51435" marR="51435" marT="0" marB="0">
                    <a:solidFill>
                      <a:schemeClr val="accent1">
                        <a:tint val="40000"/>
                        <a:alpha val="7000"/>
                      </a:schemeClr>
                    </a:solidFill>
                  </a:tcPr>
                </a:tc>
                <a:extLst>
                  <a:ext uri="{0D108BD9-81ED-4DB2-BD59-A6C34878D82A}">
                    <a16:rowId xmlns:a16="http://schemas.microsoft.com/office/drawing/2014/main" val="1884354747"/>
                  </a:ext>
                </a:extLst>
              </a:tr>
              <a:tr h="227396">
                <a:tc>
                  <a:txBody>
                    <a:bodyPr/>
                    <a:lstStyle/>
                    <a:p>
                      <a:pPr>
                        <a:lnSpc>
                          <a:spcPct val="107000"/>
                        </a:lnSpc>
                        <a:spcAft>
                          <a:spcPts val="0"/>
                        </a:spcAft>
                      </a:pPr>
                      <a:r>
                        <a:rPr lang="da-DK" sz="1200" dirty="0">
                          <a:solidFill>
                            <a:schemeClr val="tx1"/>
                          </a:solidFill>
                          <a:effectLst/>
                        </a:rPr>
                        <a:t>6. Være en del af et fællesskab**</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71,4</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67,7</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74,7</a:t>
                      </a:r>
                    </a:p>
                  </a:txBody>
                  <a:tcPr marL="51435" marR="51435" marT="0" marB="0">
                    <a:solidFill>
                      <a:schemeClr val="accent1">
                        <a:tint val="40000"/>
                        <a:alpha val="7000"/>
                      </a:schemeClr>
                    </a:solidFill>
                  </a:tcPr>
                </a:tc>
                <a:extLst>
                  <a:ext uri="{0D108BD9-81ED-4DB2-BD59-A6C34878D82A}">
                    <a16:rowId xmlns:a16="http://schemas.microsoft.com/office/drawing/2014/main" val="3698462655"/>
                  </a:ext>
                </a:extLst>
              </a:tr>
              <a:tr h="227396">
                <a:tc>
                  <a:txBody>
                    <a:bodyPr/>
                    <a:lstStyle/>
                    <a:p>
                      <a:pPr>
                        <a:lnSpc>
                          <a:spcPct val="107000"/>
                        </a:lnSpc>
                        <a:spcAft>
                          <a:spcPts val="0"/>
                        </a:spcAft>
                      </a:pPr>
                      <a:r>
                        <a:rPr lang="da-DK" sz="1200" dirty="0">
                          <a:solidFill>
                            <a:schemeClr val="tx1"/>
                          </a:solidFill>
                          <a:effectLst/>
                        </a:rPr>
                        <a:t>7. Dygtige undervisere*</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68,1</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65,3</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70,5</a:t>
                      </a:r>
                    </a:p>
                  </a:txBody>
                  <a:tcPr marL="51435" marR="51435" marT="0" marB="0">
                    <a:solidFill>
                      <a:schemeClr val="accent1">
                        <a:tint val="40000"/>
                        <a:alpha val="7000"/>
                      </a:schemeClr>
                    </a:solidFill>
                  </a:tcPr>
                </a:tc>
                <a:extLst>
                  <a:ext uri="{0D108BD9-81ED-4DB2-BD59-A6C34878D82A}">
                    <a16:rowId xmlns:a16="http://schemas.microsoft.com/office/drawing/2014/main" val="383969095"/>
                  </a:ext>
                </a:extLst>
              </a:tr>
              <a:tr h="227396">
                <a:tc>
                  <a:txBody>
                    <a:bodyPr/>
                    <a:lstStyle/>
                    <a:p>
                      <a:pPr>
                        <a:lnSpc>
                          <a:spcPct val="107000"/>
                        </a:lnSpc>
                        <a:spcAft>
                          <a:spcPts val="0"/>
                        </a:spcAft>
                      </a:pPr>
                      <a:r>
                        <a:rPr lang="da-DK" sz="1200" dirty="0">
                          <a:solidFill>
                            <a:schemeClr val="tx1"/>
                          </a:solidFill>
                          <a:effectLst/>
                        </a:rPr>
                        <a:t>8. At træne eller øve meget**</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58,6</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61,2</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56,3</a:t>
                      </a:r>
                    </a:p>
                  </a:txBody>
                  <a:tcPr marL="51435" marR="51435" marT="0" marB="0">
                    <a:solidFill>
                      <a:schemeClr val="accent1">
                        <a:tint val="40000"/>
                        <a:alpha val="7000"/>
                      </a:schemeClr>
                    </a:solidFill>
                  </a:tcPr>
                </a:tc>
                <a:extLst>
                  <a:ext uri="{0D108BD9-81ED-4DB2-BD59-A6C34878D82A}">
                    <a16:rowId xmlns:a16="http://schemas.microsoft.com/office/drawing/2014/main" val="1369047105"/>
                  </a:ext>
                </a:extLst>
              </a:tr>
              <a:tr h="227396">
                <a:tc>
                  <a:txBody>
                    <a:bodyPr/>
                    <a:lstStyle/>
                    <a:p>
                      <a:pPr>
                        <a:lnSpc>
                          <a:spcPct val="107000"/>
                        </a:lnSpc>
                        <a:spcAft>
                          <a:spcPts val="0"/>
                        </a:spcAft>
                      </a:pPr>
                      <a:r>
                        <a:rPr lang="da-DK" sz="1200" dirty="0">
                          <a:solidFill>
                            <a:schemeClr val="tx1"/>
                          </a:solidFill>
                          <a:effectLst/>
                        </a:rPr>
                        <a:t>9. Holde mig i form***</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57,1</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62,4</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52,3</a:t>
                      </a:r>
                    </a:p>
                  </a:txBody>
                  <a:tcPr marL="51435" marR="51435" marT="0" marB="0">
                    <a:solidFill>
                      <a:schemeClr val="accent1">
                        <a:tint val="40000"/>
                        <a:alpha val="7000"/>
                      </a:schemeClr>
                    </a:solidFill>
                  </a:tcPr>
                </a:tc>
                <a:extLst>
                  <a:ext uri="{0D108BD9-81ED-4DB2-BD59-A6C34878D82A}">
                    <a16:rowId xmlns:a16="http://schemas.microsoft.com/office/drawing/2014/main" val="1945006358"/>
                  </a:ext>
                </a:extLst>
              </a:tr>
              <a:tr h="227396">
                <a:tc>
                  <a:txBody>
                    <a:bodyPr/>
                    <a:lstStyle/>
                    <a:p>
                      <a:pPr>
                        <a:lnSpc>
                          <a:spcPct val="107000"/>
                        </a:lnSpc>
                        <a:spcAft>
                          <a:spcPts val="0"/>
                        </a:spcAft>
                      </a:pPr>
                      <a:r>
                        <a:rPr lang="da-DK" sz="1200" dirty="0">
                          <a:solidFill>
                            <a:schemeClr val="tx1"/>
                          </a:solidFill>
                          <a:effectLst/>
                        </a:rPr>
                        <a:t>10. Få nye venner**</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47,6</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44,1</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50,7</a:t>
                      </a:r>
                    </a:p>
                  </a:txBody>
                  <a:tcPr marL="51435" marR="51435" marT="0" marB="0">
                    <a:solidFill>
                      <a:schemeClr val="accent1">
                        <a:tint val="40000"/>
                        <a:alpha val="7000"/>
                      </a:schemeClr>
                    </a:solidFill>
                  </a:tcPr>
                </a:tc>
                <a:extLst>
                  <a:ext uri="{0D108BD9-81ED-4DB2-BD59-A6C34878D82A}">
                    <a16:rowId xmlns:a16="http://schemas.microsoft.com/office/drawing/2014/main" val="1943730248"/>
                  </a:ext>
                </a:extLst>
              </a:tr>
              <a:tr h="227396">
                <a:tc>
                  <a:txBody>
                    <a:bodyPr/>
                    <a:lstStyle/>
                    <a:p>
                      <a:pPr>
                        <a:lnSpc>
                          <a:spcPct val="107000"/>
                        </a:lnSpc>
                        <a:spcAft>
                          <a:spcPts val="0"/>
                        </a:spcAft>
                      </a:pPr>
                      <a:r>
                        <a:rPr lang="da-DK" sz="1200" dirty="0">
                          <a:solidFill>
                            <a:schemeClr val="tx1"/>
                          </a:solidFill>
                          <a:effectLst/>
                        </a:rPr>
                        <a:t>11. At mine forældre er interesserede*</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42,7</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43</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42,5</a:t>
                      </a:r>
                    </a:p>
                  </a:txBody>
                  <a:tcPr marL="51435" marR="51435" marT="0" marB="0">
                    <a:solidFill>
                      <a:schemeClr val="accent1">
                        <a:tint val="40000"/>
                        <a:alpha val="7000"/>
                      </a:schemeClr>
                    </a:solidFill>
                  </a:tcPr>
                </a:tc>
                <a:extLst>
                  <a:ext uri="{0D108BD9-81ED-4DB2-BD59-A6C34878D82A}">
                    <a16:rowId xmlns:a16="http://schemas.microsoft.com/office/drawing/2014/main" val="4200494736"/>
                  </a:ext>
                </a:extLst>
              </a:tr>
              <a:tr h="227396">
                <a:tc>
                  <a:txBody>
                    <a:bodyPr/>
                    <a:lstStyle/>
                    <a:p>
                      <a:pPr>
                        <a:lnSpc>
                          <a:spcPct val="107000"/>
                        </a:lnSpc>
                        <a:spcAft>
                          <a:spcPts val="0"/>
                        </a:spcAft>
                      </a:pPr>
                      <a:r>
                        <a:rPr lang="da-DK" sz="1200" dirty="0">
                          <a:solidFill>
                            <a:schemeClr val="tx1"/>
                          </a:solidFill>
                          <a:effectLst/>
                        </a:rPr>
                        <a:t>12. At det er tæt på hvor jeg bor***</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23,7</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28,2</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19,7</a:t>
                      </a:r>
                    </a:p>
                  </a:txBody>
                  <a:tcPr marL="51435" marR="51435" marT="0" marB="0">
                    <a:solidFill>
                      <a:schemeClr val="accent1">
                        <a:tint val="40000"/>
                        <a:alpha val="7000"/>
                      </a:schemeClr>
                    </a:solidFill>
                  </a:tcPr>
                </a:tc>
                <a:extLst>
                  <a:ext uri="{0D108BD9-81ED-4DB2-BD59-A6C34878D82A}">
                    <a16:rowId xmlns:a16="http://schemas.microsoft.com/office/drawing/2014/main" val="4009960506"/>
                  </a:ext>
                </a:extLst>
              </a:tr>
              <a:tr h="227396">
                <a:tc>
                  <a:txBody>
                    <a:bodyPr/>
                    <a:lstStyle/>
                    <a:p>
                      <a:pPr>
                        <a:lnSpc>
                          <a:spcPct val="107000"/>
                        </a:lnSpc>
                        <a:spcAft>
                          <a:spcPts val="0"/>
                        </a:spcAft>
                      </a:pPr>
                      <a:r>
                        <a:rPr lang="da-DK" sz="1200" dirty="0">
                          <a:solidFill>
                            <a:schemeClr val="tx1"/>
                          </a:solidFill>
                          <a:effectLst/>
                        </a:rPr>
                        <a:t>13. Vinde***</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17,3</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24,5</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10,7</a:t>
                      </a:r>
                    </a:p>
                  </a:txBody>
                  <a:tcPr marL="51435" marR="51435" marT="0" marB="0">
                    <a:solidFill>
                      <a:schemeClr val="accent1">
                        <a:tint val="40000"/>
                        <a:alpha val="7000"/>
                      </a:schemeClr>
                    </a:solidFill>
                  </a:tcPr>
                </a:tc>
                <a:extLst>
                  <a:ext uri="{0D108BD9-81ED-4DB2-BD59-A6C34878D82A}">
                    <a16:rowId xmlns:a16="http://schemas.microsoft.com/office/drawing/2014/main" val="466870201"/>
                  </a:ext>
                </a:extLst>
              </a:tr>
            </a:tbl>
          </a:graphicData>
        </a:graphic>
      </p:graphicFrame>
    </p:spTree>
    <p:extLst>
      <p:ext uri="{BB962C8B-B14F-4D97-AF65-F5344CB8AC3E}">
        <p14:creationId xmlns:p14="http://schemas.microsoft.com/office/powerpoint/2010/main" val="663829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id="{4FE27427-598C-4FF9-827A-ED3E544576BB}"/>
              </a:ext>
            </a:extLst>
          </p:cNvPr>
          <p:cNvSpPr>
            <a:spLocks noGrp="1" noChangeArrowheads="1"/>
          </p:cNvSpPr>
          <p:nvPr>
            <p:ph type="title"/>
          </p:nvPr>
        </p:nvSpPr>
        <p:spPr>
          <a:xfrm>
            <a:off x="557213" y="557213"/>
            <a:ext cx="2607469" cy="3721893"/>
          </a:xfrm>
          <a:prstGeom prst="ellipse">
            <a:avLst/>
          </a:prstGeom>
        </p:spPr>
        <p:txBody>
          <a:bodyPr vert="horz" lIns="68580" tIns="34290" rIns="68580" bIns="34290" rtlCol="0" anchor="ctr">
            <a:normAutofit/>
          </a:bodyPr>
          <a:lstStyle/>
          <a:p>
            <a:pPr algn="ctr"/>
            <a:r>
              <a:rPr lang="en-US" altLang="da-DK" sz="1725" dirty="0">
                <a:solidFill>
                  <a:srgbClr val="FFFFFF"/>
                </a:solidFill>
              </a:rPr>
              <a:t>Der </a:t>
            </a:r>
            <a:r>
              <a:rPr lang="en-US" altLang="da-DK" sz="1725" dirty="0" err="1">
                <a:solidFill>
                  <a:srgbClr val="FFFFFF"/>
                </a:solidFill>
              </a:rPr>
              <a:t>er</a:t>
            </a:r>
            <a:r>
              <a:rPr lang="en-US" altLang="da-DK" sz="1725" dirty="0">
                <a:solidFill>
                  <a:srgbClr val="FFFFFF"/>
                </a:solidFill>
              </a:rPr>
              <a:t> </a:t>
            </a:r>
            <a:r>
              <a:rPr lang="en-US" altLang="da-DK" sz="1725" dirty="0" err="1">
                <a:solidFill>
                  <a:srgbClr val="FFFFFF"/>
                </a:solidFill>
              </a:rPr>
              <a:t>ingen</a:t>
            </a:r>
            <a:r>
              <a:rPr lang="en-US" altLang="da-DK" sz="1725" dirty="0">
                <a:solidFill>
                  <a:srgbClr val="FFFFFF"/>
                </a:solidFill>
              </a:rPr>
              <a:t> </a:t>
            </a:r>
            <a:r>
              <a:rPr lang="en-US" altLang="da-DK" sz="1725" dirty="0" err="1">
                <a:solidFill>
                  <a:srgbClr val="FFFFFF"/>
                </a:solidFill>
              </a:rPr>
              <a:t>forskel</a:t>
            </a:r>
            <a:r>
              <a:rPr lang="en-US" altLang="da-DK" sz="1725" dirty="0">
                <a:solidFill>
                  <a:srgbClr val="FFFFFF"/>
                </a:solidFill>
              </a:rPr>
              <a:t> i </a:t>
            </a:r>
            <a:r>
              <a:rPr lang="en-US" altLang="da-DK" sz="1725" dirty="0" err="1">
                <a:solidFill>
                  <a:srgbClr val="FFFFFF"/>
                </a:solidFill>
              </a:rPr>
              <a:t>drenge</a:t>
            </a:r>
            <a:r>
              <a:rPr lang="en-US" altLang="da-DK" sz="1725" dirty="0">
                <a:solidFill>
                  <a:srgbClr val="FFFFFF"/>
                </a:solidFill>
              </a:rPr>
              <a:t> og </a:t>
            </a:r>
            <a:r>
              <a:rPr lang="en-US" altLang="da-DK" sz="1725" dirty="0" err="1">
                <a:solidFill>
                  <a:srgbClr val="FFFFFF"/>
                </a:solidFill>
              </a:rPr>
              <a:t>pigers</a:t>
            </a:r>
            <a:r>
              <a:rPr lang="en-US" altLang="da-DK" sz="1725" dirty="0">
                <a:solidFill>
                  <a:srgbClr val="FFFFFF"/>
                </a:solidFill>
              </a:rPr>
              <a:t> </a:t>
            </a:r>
            <a:r>
              <a:rPr lang="en-US" altLang="da-DK" sz="1725" dirty="0" err="1">
                <a:solidFill>
                  <a:srgbClr val="FFFFFF"/>
                </a:solidFill>
              </a:rPr>
              <a:t>motiver</a:t>
            </a:r>
            <a:r>
              <a:rPr lang="en-US" altLang="da-DK" sz="1725" dirty="0">
                <a:solidFill>
                  <a:srgbClr val="FFFFFF"/>
                </a:solidFill>
              </a:rPr>
              <a:t> for at </a:t>
            </a:r>
            <a:r>
              <a:rPr lang="en-US" altLang="da-DK" sz="1725" dirty="0" err="1">
                <a:solidFill>
                  <a:srgbClr val="FFFFFF"/>
                </a:solidFill>
              </a:rPr>
              <a:t>dyrke</a:t>
            </a:r>
            <a:r>
              <a:rPr lang="en-US" altLang="da-DK" sz="1725" dirty="0">
                <a:solidFill>
                  <a:srgbClr val="FFFFFF"/>
                </a:solidFill>
              </a:rPr>
              <a:t> </a:t>
            </a:r>
            <a:r>
              <a:rPr lang="en-US" altLang="da-DK" sz="1725" dirty="0" err="1">
                <a:solidFill>
                  <a:srgbClr val="FFFFFF"/>
                </a:solidFill>
              </a:rPr>
              <a:t>fritidskativiteter</a:t>
            </a:r>
            <a:r>
              <a:rPr lang="en-US" altLang="da-DK" sz="1725" dirty="0">
                <a:solidFill>
                  <a:srgbClr val="FFFFFF"/>
                </a:solidFill>
              </a:rPr>
              <a:t>…men der </a:t>
            </a:r>
            <a:r>
              <a:rPr lang="en-US" altLang="da-DK" sz="1725" dirty="0" err="1">
                <a:solidFill>
                  <a:srgbClr val="FFFFFF"/>
                </a:solidFill>
              </a:rPr>
              <a:t>er</a:t>
            </a:r>
            <a:r>
              <a:rPr lang="en-US" altLang="da-DK" sz="1725" dirty="0">
                <a:solidFill>
                  <a:srgbClr val="FFFFFF"/>
                </a:solidFill>
              </a:rPr>
              <a:t> </a:t>
            </a:r>
            <a:r>
              <a:rPr lang="en-US" altLang="da-DK" sz="1725" dirty="0" err="1">
                <a:solidFill>
                  <a:srgbClr val="FFFFFF"/>
                </a:solidFill>
              </a:rPr>
              <a:t>langt</a:t>
            </a:r>
            <a:r>
              <a:rPr lang="en-US" altLang="da-DK" sz="1725" dirty="0">
                <a:solidFill>
                  <a:srgbClr val="FFFFFF"/>
                </a:solidFill>
              </a:rPr>
              <a:t> </a:t>
            </a:r>
            <a:r>
              <a:rPr lang="en-US" altLang="da-DK" sz="1725" dirty="0" err="1">
                <a:solidFill>
                  <a:srgbClr val="FFFFFF"/>
                </a:solidFill>
              </a:rPr>
              <a:t>færre</a:t>
            </a:r>
            <a:r>
              <a:rPr lang="en-US" altLang="da-DK" sz="1725" dirty="0">
                <a:solidFill>
                  <a:srgbClr val="FFFFFF"/>
                </a:solidFill>
              </a:rPr>
              <a:t> </a:t>
            </a:r>
            <a:r>
              <a:rPr lang="en-US" altLang="da-DK" sz="1725" dirty="0" err="1">
                <a:solidFill>
                  <a:srgbClr val="FFFFFF"/>
                </a:solidFill>
              </a:rPr>
              <a:t>piger</a:t>
            </a:r>
            <a:r>
              <a:rPr lang="en-US" altLang="da-DK" sz="1725" dirty="0">
                <a:solidFill>
                  <a:srgbClr val="FFFFFF"/>
                </a:solidFill>
              </a:rPr>
              <a:t>, der </a:t>
            </a:r>
            <a:r>
              <a:rPr lang="en-US" altLang="da-DK" sz="1725" dirty="0" err="1">
                <a:solidFill>
                  <a:srgbClr val="FFFFFF"/>
                </a:solidFill>
              </a:rPr>
              <a:t>er</a:t>
            </a:r>
            <a:r>
              <a:rPr lang="en-US" altLang="da-DK" sz="1725" dirty="0">
                <a:solidFill>
                  <a:srgbClr val="FFFFFF"/>
                </a:solidFill>
              </a:rPr>
              <a:t> </a:t>
            </a:r>
            <a:r>
              <a:rPr lang="en-US" altLang="da-DK" sz="1725" dirty="0" err="1">
                <a:solidFill>
                  <a:srgbClr val="FFFFFF"/>
                </a:solidFill>
              </a:rPr>
              <a:t>aktive</a:t>
            </a:r>
            <a:r>
              <a:rPr lang="en-US" altLang="da-DK" sz="1725" dirty="0">
                <a:solidFill>
                  <a:srgbClr val="FFFFFF"/>
                </a:solidFill>
              </a:rPr>
              <a:t> i </a:t>
            </a:r>
            <a:r>
              <a:rPr lang="en-US" altLang="da-DK" sz="1725" dirty="0" err="1">
                <a:solidFill>
                  <a:srgbClr val="FFFFFF"/>
                </a:solidFill>
              </a:rPr>
              <a:t>fritidsaktiviteter</a:t>
            </a:r>
            <a:r>
              <a:rPr lang="en-US" altLang="da-DK" sz="1725" dirty="0">
                <a:solidFill>
                  <a:srgbClr val="FFFFFF"/>
                </a:solidFill>
              </a:rPr>
              <a:t>!!</a:t>
            </a:r>
          </a:p>
        </p:txBody>
      </p:sp>
      <p:pic>
        <p:nvPicPr>
          <p:cNvPr id="5" name="Pladsholder til indhold 4">
            <a:extLst>
              <a:ext uri="{FF2B5EF4-FFF2-40B4-BE49-F238E27FC236}">
                <a16:creationId xmlns:a16="http://schemas.microsoft.com/office/drawing/2014/main" id="{E9E9BE1E-4971-41F1-8273-1293A284147E}"/>
              </a:ext>
            </a:extLst>
          </p:cNvPr>
          <p:cNvPicPr>
            <a:picLocks noGrp="1" noChangeAspect="1"/>
          </p:cNvPicPr>
          <p:nvPr>
            <p:ph idx="1"/>
          </p:nvPr>
        </p:nvPicPr>
        <p:blipFill>
          <a:blip r:embed="rId2"/>
          <a:stretch>
            <a:fillRect/>
          </a:stretch>
        </p:blipFill>
        <p:spPr>
          <a:xfrm>
            <a:off x="3865367" y="872627"/>
            <a:ext cx="4915159" cy="3404202"/>
          </a:xfrm>
          <a:prstGeom prst="rect">
            <a:avLst/>
          </a:prstGeom>
        </p:spPr>
      </p:pic>
    </p:spTree>
    <p:extLst>
      <p:ext uri="{BB962C8B-B14F-4D97-AF65-F5344CB8AC3E}">
        <p14:creationId xmlns:p14="http://schemas.microsoft.com/office/powerpoint/2010/main" val="32849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CUR_logo_2017_Hvid CUR_large.png"/>
          <p:cNvPicPr>
            <a:picLocks noChangeAspect="1"/>
          </p:cNvPicPr>
          <p:nvPr/>
        </p:nvPicPr>
        <p:blipFill rotWithShape="1">
          <a:blip r:embed="rId3">
            <a:extLst>
              <a:ext uri="{28A0092B-C50C-407E-A947-70E740481C1C}">
                <a14:useLocalDpi xmlns:a14="http://schemas.microsoft.com/office/drawing/2010/main" val="0"/>
              </a:ext>
            </a:extLst>
          </a:blip>
          <a:srcRect l="26922" t="31226" r="29754" b="29734"/>
          <a:stretch/>
        </p:blipFill>
        <p:spPr>
          <a:xfrm>
            <a:off x="1242674" y="4463700"/>
            <a:ext cx="938524" cy="598114"/>
          </a:xfrm>
          <a:prstGeom prst="rect">
            <a:avLst/>
          </a:prstGeom>
        </p:spPr>
      </p:pic>
      <p:sp>
        <p:nvSpPr>
          <p:cNvPr id="3" name="Titel 2"/>
          <p:cNvSpPr>
            <a:spLocks noGrp="1"/>
          </p:cNvSpPr>
          <p:nvPr>
            <p:ph type="title"/>
          </p:nvPr>
        </p:nvSpPr>
        <p:spPr>
          <a:xfrm>
            <a:off x="822960" y="257176"/>
            <a:ext cx="7543800" cy="714375"/>
          </a:xfrm>
        </p:spPr>
        <p:txBody>
          <a:bodyPr>
            <a:normAutofit/>
          </a:bodyPr>
          <a:lstStyle/>
          <a:p>
            <a:pPr algn="ctr"/>
            <a:r>
              <a:rPr lang="en-GB" dirty="0" err="1"/>
              <a:t>Er</a:t>
            </a:r>
            <a:r>
              <a:rPr lang="en-GB" dirty="0"/>
              <a:t> </a:t>
            </a:r>
            <a:r>
              <a:rPr lang="en-GB" dirty="0" err="1"/>
              <a:t>forældrene</a:t>
            </a:r>
            <a:r>
              <a:rPr lang="en-GB" dirty="0"/>
              <a:t> </a:t>
            </a:r>
            <a:r>
              <a:rPr lang="en-GB" dirty="0" err="1"/>
              <a:t>enige</a:t>
            </a:r>
            <a:r>
              <a:rPr lang="en-GB" dirty="0"/>
              <a:t>?</a:t>
            </a:r>
          </a:p>
        </p:txBody>
      </p:sp>
      <p:graphicFrame>
        <p:nvGraphicFramePr>
          <p:cNvPr id="4" name="Tabel 3">
            <a:extLst>
              <a:ext uri="{FF2B5EF4-FFF2-40B4-BE49-F238E27FC236}">
                <a16:creationId xmlns:a16="http://schemas.microsoft.com/office/drawing/2014/main" id="{18CFFECD-B037-43FB-A49A-D9006CD0F945}"/>
              </a:ext>
            </a:extLst>
          </p:cNvPr>
          <p:cNvGraphicFramePr>
            <a:graphicFrameLocks noGrp="1"/>
          </p:cNvGraphicFramePr>
          <p:nvPr>
            <p:extLst>
              <p:ext uri="{D42A27DB-BD31-4B8C-83A1-F6EECF244321}">
                <p14:modId xmlns:p14="http://schemas.microsoft.com/office/powerpoint/2010/main" val="2892112081"/>
              </p:ext>
            </p:extLst>
          </p:nvPr>
        </p:nvGraphicFramePr>
        <p:xfrm>
          <a:off x="1711935" y="971550"/>
          <a:ext cx="5676900" cy="3696546"/>
        </p:xfrm>
        <a:graphic>
          <a:graphicData uri="http://schemas.openxmlformats.org/drawingml/2006/table">
            <a:tbl>
              <a:tblPr firstRow="1" firstCol="1" bandRow="1">
                <a:tableStyleId>{5C22544A-7EE6-4342-B048-85BDC9FD1C3A}</a:tableStyleId>
              </a:tblPr>
              <a:tblGrid>
                <a:gridCol w="2573417">
                  <a:extLst>
                    <a:ext uri="{9D8B030D-6E8A-4147-A177-3AD203B41FA5}">
                      <a16:colId xmlns:a16="http://schemas.microsoft.com/office/drawing/2014/main" val="1495906765"/>
                    </a:ext>
                  </a:extLst>
                </a:gridCol>
                <a:gridCol w="3103483">
                  <a:extLst>
                    <a:ext uri="{9D8B030D-6E8A-4147-A177-3AD203B41FA5}">
                      <a16:colId xmlns:a16="http://schemas.microsoft.com/office/drawing/2014/main" val="3539312108"/>
                    </a:ext>
                  </a:extLst>
                </a:gridCol>
              </a:tblGrid>
              <a:tr h="365760">
                <a:tc>
                  <a:txBody>
                    <a:bodyPr/>
                    <a:lstStyle/>
                    <a:p>
                      <a:pPr>
                        <a:spcAft>
                          <a:spcPts val="0"/>
                        </a:spcAft>
                      </a:pPr>
                      <a:r>
                        <a:rPr lang="da-DK" sz="1200" b="1" dirty="0">
                          <a:solidFill>
                            <a:schemeClr val="tx1"/>
                          </a:solidFill>
                          <a:effectLst/>
                        </a:rPr>
                        <a:t>Hvad synes børnene er vigtigt til fritidsaktivitet?</a:t>
                      </a:r>
                      <a:endParaRPr lang="da-DK" sz="1200" b="1"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1" dirty="0">
                          <a:solidFill>
                            <a:schemeClr val="tx1"/>
                          </a:solidFill>
                          <a:effectLst/>
                        </a:rPr>
                        <a:t>Hvad tror du, dit barn synes er mest vigtigt til sin fritidsaktivitet?</a:t>
                      </a:r>
                      <a:endParaRPr lang="da-DK" sz="1200" b="1"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1766768318"/>
                  </a:ext>
                </a:extLst>
              </a:tr>
              <a:tr h="414462">
                <a:tc>
                  <a:txBody>
                    <a:bodyPr/>
                    <a:lstStyle/>
                    <a:p>
                      <a:pPr>
                        <a:spcAft>
                          <a:spcPts val="0"/>
                        </a:spcAft>
                      </a:pPr>
                      <a:r>
                        <a:rPr lang="da-DK" sz="1200" b="0">
                          <a:solidFill>
                            <a:schemeClr val="tx1"/>
                          </a:solidFill>
                          <a:effectLst/>
                        </a:rPr>
                        <a:t>1. Have det sjovt (87,9)</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chemeClr val="tx1"/>
                          </a:solidFill>
                          <a:effectLst/>
                        </a:rPr>
                        <a:t>1. Have det sjovt (95,4)</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915531338"/>
                  </a:ext>
                </a:extLst>
              </a:tr>
              <a:tr h="202116">
                <a:tc>
                  <a:txBody>
                    <a:bodyPr/>
                    <a:lstStyle/>
                    <a:p>
                      <a:pPr>
                        <a:spcAft>
                          <a:spcPts val="0"/>
                        </a:spcAft>
                      </a:pPr>
                      <a:r>
                        <a:rPr lang="da-DK" sz="1200" b="0" dirty="0">
                          <a:solidFill>
                            <a:srgbClr val="FFFF00"/>
                          </a:solidFill>
                          <a:effectLst/>
                        </a:rPr>
                        <a:t>2. Blive bedre (77,9)</a:t>
                      </a:r>
                      <a:endParaRPr lang="da-DK" sz="1200" b="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chemeClr val="tx1"/>
                          </a:solidFill>
                          <a:effectLst/>
                        </a:rPr>
                        <a:t>2. Have det godt med andre (92,5)</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777298658"/>
                  </a:ext>
                </a:extLst>
              </a:tr>
              <a:tr h="365760">
                <a:tc>
                  <a:txBody>
                    <a:bodyPr/>
                    <a:lstStyle/>
                    <a:p>
                      <a:pPr>
                        <a:spcAft>
                          <a:spcPts val="0"/>
                        </a:spcAft>
                      </a:pPr>
                      <a:r>
                        <a:rPr lang="da-DK" sz="1200" b="0" dirty="0">
                          <a:solidFill>
                            <a:schemeClr val="tx1"/>
                          </a:solidFill>
                          <a:effectLst/>
                        </a:rPr>
                        <a:t>3. Være sammen med venner (74,2)</a:t>
                      </a:r>
                      <a:endParaRPr lang="da-DK" sz="12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dirty="0">
                          <a:solidFill>
                            <a:schemeClr val="tx1"/>
                          </a:solidFill>
                          <a:effectLst/>
                        </a:rPr>
                        <a:t>3. At have det godt med undervisere / trænere (87,6)</a:t>
                      </a:r>
                      <a:endParaRPr lang="da-DK" sz="12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1410993015"/>
                  </a:ext>
                </a:extLst>
              </a:tr>
              <a:tr h="365760">
                <a:tc>
                  <a:txBody>
                    <a:bodyPr/>
                    <a:lstStyle/>
                    <a:p>
                      <a:pPr>
                        <a:spcAft>
                          <a:spcPts val="0"/>
                        </a:spcAft>
                      </a:pPr>
                      <a:r>
                        <a:rPr lang="da-DK" sz="1200" b="0">
                          <a:solidFill>
                            <a:schemeClr val="tx1"/>
                          </a:solidFill>
                          <a:effectLst/>
                        </a:rPr>
                        <a:t>4. At have det godt med undervisere (73,7)</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chemeClr val="tx1"/>
                          </a:solidFill>
                          <a:effectLst/>
                        </a:rPr>
                        <a:t>4. Være del af fællesskab (86,1)</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2064506050"/>
                  </a:ext>
                </a:extLst>
              </a:tr>
              <a:tr h="202116">
                <a:tc>
                  <a:txBody>
                    <a:bodyPr/>
                    <a:lstStyle/>
                    <a:p>
                      <a:pPr>
                        <a:spcAft>
                          <a:spcPts val="0"/>
                        </a:spcAft>
                      </a:pPr>
                      <a:r>
                        <a:rPr lang="da-DK" sz="1200" b="0">
                          <a:solidFill>
                            <a:schemeClr val="tx1"/>
                          </a:solidFill>
                          <a:effectLst/>
                        </a:rPr>
                        <a:t>5. Have det godt med andre børn (72,8)</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chemeClr val="tx1"/>
                          </a:solidFill>
                          <a:effectLst/>
                        </a:rPr>
                        <a:t>5. Være sammen med venner (85,1)</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610296226"/>
                  </a:ext>
                </a:extLst>
              </a:tr>
              <a:tr h="202116">
                <a:tc>
                  <a:txBody>
                    <a:bodyPr/>
                    <a:lstStyle/>
                    <a:p>
                      <a:pPr>
                        <a:spcAft>
                          <a:spcPts val="0"/>
                        </a:spcAft>
                      </a:pPr>
                      <a:r>
                        <a:rPr lang="da-DK" sz="1200" b="0">
                          <a:solidFill>
                            <a:schemeClr val="tx1"/>
                          </a:solidFill>
                          <a:effectLst/>
                        </a:rPr>
                        <a:t>6. Være en del af et fællesskab (71,4)</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rgbClr val="00B0F0"/>
                          </a:solidFill>
                          <a:effectLst/>
                        </a:rPr>
                        <a:t>6. At forældre er interesserede (77,6)</a:t>
                      </a:r>
                      <a:endParaRPr lang="da-DK" sz="1200" b="0">
                        <a:solidFill>
                          <a:srgbClr val="00B0F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2382753971"/>
                  </a:ext>
                </a:extLst>
              </a:tr>
              <a:tr h="202116">
                <a:tc>
                  <a:txBody>
                    <a:bodyPr/>
                    <a:lstStyle/>
                    <a:p>
                      <a:pPr>
                        <a:spcAft>
                          <a:spcPts val="0"/>
                        </a:spcAft>
                      </a:pPr>
                      <a:r>
                        <a:rPr lang="da-DK" sz="1200" b="0">
                          <a:solidFill>
                            <a:schemeClr val="tx1"/>
                          </a:solidFill>
                          <a:effectLst/>
                        </a:rPr>
                        <a:t>7. Dygtige undervisere (68,1)</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dirty="0">
                          <a:solidFill>
                            <a:srgbClr val="00B0F0"/>
                          </a:solidFill>
                          <a:effectLst/>
                        </a:rPr>
                        <a:t>7. Blive bedre (68,8)</a:t>
                      </a:r>
                      <a:endParaRPr lang="da-DK" sz="1200" b="0" dirty="0">
                        <a:solidFill>
                          <a:srgbClr val="00B0F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1475992204"/>
                  </a:ext>
                </a:extLst>
              </a:tr>
              <a:tr h="202116">
                <a:tc>
                  <a:txBody>
                    <a:bodyPr/>
                    <a:lstStyle/>
                    <a:p>
                      <a:pPr>
                        <a:spcAft>
                          <a:spcPts val="0"/>
                        </a:spcAft>
                      </a:pPr>
                      <a:r>
                        <a:rPr lang="da-DK" sz="1200" b="0">
                          <a:solidFill>
                            <a:schemeClr val="tx1"/>
                          </a:solidFill>
                          <a:effectLst/>
                        </a:rPr>
                        <a:t>8. At træne eller øve meget (58,6)</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chemeClr val="tx1"/>
                          </a:solidFill>
                          <a:effectLst/>
                        </a:rPr>
                        <a:t>8. At trænere / undervisere er dygtige (64,4)</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2591546992"/>
                  </a:ext>
                </a:extLst>
              </a:tr>
              <a:tr h="202116">
                <a:tc>
                  <a:txBody>
                    <a:bodyPr/>
                    <a:lstStyle/>
                    <a:p>
                      <a:pPr>
                        <a:spcAft>
                          <a:spcPts val="0"/>
                        </a:spcAft>
                      </a:pPr>
                      <a:r>
                        <a:rPr lang="da-DK" sz="1200" b="0">
                          <a:solidFill>
                            <a:schemeClr val="tx1"/>
                          </a:solidFill>
                          <a:effectLst/>
                        </a:rPr>
                        <a:t>9. Holde mig i form (57,1)</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chemeClr val="tx1"/>
                          </a:solidFill>
                          <a:effectLst/>
                        </a:rPr>
                        <a:t>9. Få nye venner (47,5)</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4107993135"/>
                  </a:ext>
                </a:extLst>
              </a:tr>
              <a:tr h="202116">
                <a:tc>
                  <a:txBody>
                    <a:bodyPr/>
                    <a:lstStyle/>
                    <a:p>
                      <a:pPr>
                        <a:spcAft>
                          <a:spcPts val="0"/>
                        </a:spcAft>
                      </a:pPr>
                      <a:r>
                        <a:rPr lang="da-DK" sz="1200" b="0">
                          <a:solidFill>
                            <a:schemeClr val="tx1"/>
                          </a:solidFill>
                          <a:effectLst/>
                        </a:rPr>
                        <a:t>10. Få nye venner (47,6)</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chemeClr val="tx1"/>
                          </a:solidFill>
                          <a:effectLst/>
                        </a:rPr>
                        <a:t>10. Holde sig i form (44,1)</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2770084439"/>
                  </a:ext>
                </a:extLst>
              </a:tr>
              <a:tr h="365760">
                <a:tc>
                  <a:txBody>
                    <a:bodyPr/>
                    <a:lstStyle/>
                    <a:p>
                      <a:pPr>
                        <a:spcAft>
                          <a:spcPts val="0"/>
                        </a:spcAft>
                      </a:pPr>
                      <a:r>
                        <a:rPr lang="da-DK" sz="1200" b="0" dirty="0">
                          <a:solidFill>
                            <a:srgbClr val="FFFF00"/>
                          </a:solidFill>
                          <a:effectLst/>
                        </a:rPr>
                        <a:t>11. At mine forældre er interesserede (42,7)</a:t>
                      </a:r>
                      <a:endParaRPr lang="da-DK" sz="1200" b="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chemeClr val="tx1"/>
                          </a:solidFill>
                          <a:effectLst/>
                        </a:rPr>
                        <a:t>11. Tæt på hvor han/hun bor (39,8)</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2809248674"/>
                  </a:ext>
                </a:extLst>
              </a:tr>
              <a:tr h="202116">
                <a:tc>
                  <a:txBody>
                    <a:bodyPr/>
                    <a:lstStyle/>
                    <a:p>
                      <a:pPr>
                        <a:spcAft>
                          <a:spcPts val="0"/>
                        </a:spcAft>
                      </a:pPr>
                      <a:r>
                        <a:rPr lang="da-DK" sz="1200" b="0">
                          <a:solidFill>
                            <a:schemeClr val="tx1"/>
                          </a:solidFill>
                          <a:effectLst/>
                        </a:rPr>
                        <a:t>12. At det er tæt på hvor jeg bor (23,7)</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chemeClr val="tx1"/>
                          </a:solidFill>
                          <a:effectLst/>
                        </a:rPr>
                        <a:t>12. Træner eller øver meget (25,1)</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3945458721"/>
                  </a:ext>
                </a:extLst>
              </a:tr>
              <a:tr h="202116">
                <a:tc>
                  <a:txBody>
                    <a:bodyPr/>
                    <a:lstStyle/>
                    <a:p>
                      <a:pPr>
                        <a:spcAft>
                          <a:spcPts val="0"/>
                        </a:spcAft>
                      </a:pPr>
                      <a:r>
                        <a:rPr lang="da-DK" sz="1200" b="0" dirty="0">
                          <a:solidFill>
                            <a:schemeClr val="tx1"/>
                          </a:solidFill>
                          <a:effectLst/>
                        </a:rPr>
                        <a:t>13. Vinde (17,3)</a:t>
                      </a:r>
                      <a:endParaRPr lang="da-DK" sz="12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dirty="0">
                          <a:solidFill>
                            <a:schemeClr val="tx1"/>
                          </a:solidFill>
                          <a:effectLst/>
                        </a:rPr>
                        <a:t>13. At vinde (19)</a:t>
                      </a:r>
                      <a:endParaRPr lang="da-DK" sz="12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1267285255"/>
                  </a:ext>
                </a:extLst>
              </a:tr>
            </a:tbl>
          </a:graphicData>
        </a:graphic>
      </p:graphicFrame>
    </p:spTree>
    <p:extLst>
      <p:ext uri="{BB962C8B-B14F-4D97-AF65-F5344CB8AC3E}">
        <p14:creationId xmlns:p14="http://schemas.microsoft.com/office/powerpoint/2010/main" val="2058680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a-DK" dirty="0"/>
              <a:t>Det er vigtigt at vi lærer </a:t>
            </a:r>
            <a:r>
              <a:rPr lang="da-DK" dirty="0" err="1"/>
              <a:t>noget!-</a:t>
            </a:r>
            <a:r>
              <a:rPr lang="da-DK" dirty="0"/>
              <a:t> et spillerperspektiv</a:t>
            </a:r>
          </a:p>
        </p:txBody>
      </p:sp>
      <p:sp>
        <p:nvSpPr>
          <p:cNvPr id="3" name="Pladsholder til indhold 2"/>
          <p:cNvSpPr>
            <a:spLocks noGrp="1"/>
          </p:cNvSpPr>
          <p:nvPr>
            <p:ph idx="1"/>
          </p:nvPr>
        </p:nvSpPr>
        <p:spPr/>
        <p:txBody>
          <a:bodyPr>
            <a:noAutofit/>
          </a:bodyPr>
          <a:lstStyle/>
          <a:p>
            <a:r>
              <a:rPr lang="da-DK" sz="1800" dirty="0"/>
              <a:t> Hvad er vigtigt når man går til fodbold?</a:t>
            </a:r>
          </a:p>
          <a:p>
            <a:pPr lvl="1"/>
            <a:r>
              <a:rPr lang="da-DK" dirty="0"/>
              <a:t>At vi lærer noget.</a:t>
            </a:r>
          </a:p>
          <a:p>
            <a:pPr lvl="1"/>
            <a:r>
              <a:rPr lang="da-DK" dirty="0"/>
              <a:t>Ja, at man lærer nye ting og har en god træner der forklarer tingene meget godt.</a:t>
            </a:r>
          </a:p>
          <a:p>
            <a:r>
              <a:rPr lang="da-DK" sz="1800" b="1" i="1" dirty="0"/>
              <a:t>       	Kan I sige lidt mere … Hvad mener I med en god træner?</a:t>
            </a:r>
            <a:endParaRPr lang="da-DK" sz="1800" b="1" dirty="0"/>
          </a:p>
          <a:p>
            <a:r>
              <a:rPr lang="da-DK" sz="1800" dirty="0"/>
              <a:t>       Han skal være god til at lære os noget. Og være sød. Sådan være glad og være god ved      </a:t>
            </a:r>
            <a:br>
              <a:rPr lang="da-DK" sz="1800" dirty="0"/>
            </a:br>
            <a:r>
              <a:rPr lang="da-DK" sz="1800" dirty="0"/>
              <a:t>              andre. </a:t>
            </a:r>
          </a:p>
          <a:p>
            <a:r>
              <a:rPr lang="da-DK" sz="1800" dirty="0"/>
              <a:t>       En god træner, det er en, som lærer én meget. Lærer én meget og forklarer tingene   </a:t>
            </a:r>
            <a:br>
              <a:rPr lang="da-DK" sz="1800" dirty="0"/>
            </a:br>
            <a:r>
              <a:rPr lang="da-DK" sz="1800" dirty="0"/>
              <a:t>               godt. Ved at forklare tingene to gange. Og viser os det!</a:t>
            </a:r>
          </a:p>
          <a:p>
            <a:r>
              <a:rPr lang="da-DK" sz="1800" dirty="0"/>
              <a:t>               (U12-spillere)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a-DK" dirty="0"/>
              <a:t>De er her for det </a:t>
            </a:r>
            <a:r>
              <a:rPr lang="da-DK" dirty="0" err="1"/>
              <a:t>sociale……-</a:t>
            </a:r>
            <a:r>
              <a:rPr lang="da-DK" dirty="0"/>
              <a:t> et trænerperspektiv</a:t>
            </a:r>
          </a:p>
        </p:txBody>
      </p:sp>
      <p:sp>
        <p:nvSpPr>
          <p:cNvPr id="3" name="Pladsholder til indhold 2"/>
          <p:cNvSpPr>
            <a:spLocks noGrp="1"/>
          </p:cNvSpPr>
          <p:nvPr>
            <p:ph idx="1"/>
          </p:nvPr>
        </p:nvSpPr>
        <p:spPr/>
        <p:txBody>
          <a:bodyPr>
            <a:normAutofit/>
          </a:bodyPr>
          <a:lstStyle/>
          <a:p>
            <a:r>
              <a:rPr lang="da-DK" sz="2800" i="1" dirty="0"/>
              <a:t> Hvad er vigtigst for jeres spillere i forbindelse med, at de går til fodbold?</a:t>
            </a:r>
            <a:endParaRPr lang="da-DK" sz="2800" dirty="0"/>
          </a:p>
          <a:p>
            <a:pPr lvl="0"/>
            <a:r>
              <a:rPr lang="da-DK" sz="2800" dirty="0"/>
              <a:t>Det gør de for kammeratskabets skyld. Og for at røre sig. Og for at spille med bolden.</a:t>
            </a:r>
          </a:p>
          <a:p>
            <a:r>
              <a:rPr lang="da-DK" sz="2800" i="1" dirty="0"/>
              <a:t> Vil de også gerne blive bedre?</a:t>
            </a:r>
            <a:endParaRPr lang="da-DK" sz="2800" dirty="0"/>
          </a:p>
          <a:p>
            <a:pPr lvl="0"/>
            <a:r>
              <a:rPr lang="da-DK" sz="2800" dirty="0"/>
              <a:t>Det synes jeg ikke, er det, som vi oplever. </a:t>
            </a:r>
          </a:p>
          <a:p>
            <a:pPr lvl="0"/>
            <a:r>
              <a:rPr lang="da-DK" sz="2800" dirty="0"/>
              <a:t>(Børnetræner)</a:t>
            </a:r>
          </a:p>
          <a:p>
            <a:endParaRPr lang="da-DK" dirty="0"/>
          </a:p>
          <a:p>
            <a:endParaRPr lang="da-DK"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Når vi beder ”foreningsaktive” i alderen 9-16 år prioritere hvad der er vigtigst….</a:t>
            </a:r>
          </a:p>
        </p:txBody>
      </p:sp>
      <p:sp>
        <p:nvSpPr>
          <p:cNvPr id="3" name="Pladsholder til indhold 2"/>
          <p:cNvSpPr>
            <a:spLocks noGrp="1"/>
          </p:cNvSpPr>
          <p:nvPr>
            <p:ph idx="1"/>
          </p:nvPr>
        </p:nvSpPr>
        <p:spPr/>
        <p:txBody>
          <a:bodyPr>
            <a:normAutofit/>
          </a:bodyPr>
          <a:lstStyle/>
          <a:p>
            <a:pPr marL="0" indent="0">
              <a:buNone/>
            </a:pPr>
            <a:endParaRPr lang="da-DK" dirty="0"/>
          </a:p>
          <a:p>
            <a:r>
              <a:rPr lang="da-DK" sz="9600" dirty="0"/>
              <a:t>          ?</a:t>
            </a:r>
            <a:endParaRPr lang="da-DK"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1106130" y="210165"/>
            <a:ext cx="5824840" cy="1118375"/>
          </a:xfrm>
        </p:spPr>
        <p:txBody>
          <a:bodyPr/>
          <a:lstStyle/>
          <a:p>
            <a:pPr algn="ctr">
              <a:defRPr/>
            </a:pPr>
            <a:r>
              <a:rPr lang="da-DK" altLang="da-DK" sz="1575" dirty="0"/>
              <a:t>”</a:t>
            </a:r>
            <a:r>
              <a:rPr lang="da-DK" altLang="da-DK" sz="2177" b="1" dirty="0"/>
              <a:t>I gamle dage gik man til noget for at være sammen med sine venner – det gør man ikke mere!”</a:t>
            </a:r>
          </a:p>
        </p:txBody>
      </p:sp>
      <p:graphicFrame>
        <p:nvGraphicFramePr>
          <p:cNvPr id="4" name="Pladsholder til indhold 3"/>
          <p:cNvGraphicFramePr>
            <a:graphicFrameLocks noGrp="1"/>
          </p:cNvGraphicFramePr>
          <p:nvPr>
            <p:ph idx="1"/>
          </p:nvPr>
        </p:nvGraphicFramePr>
        <p:xfrm>
          <a:off x="2229235" y="1270278"/>
          <a:ext cx="3805241" cy="4344589"/>
        </p:xfrm>
        <a:graphic>
          <a:graphicData uri="http://schemas.openxmlformats.org/drawingml/2006/table">
            <a:tbl>
              <a:tblPr firstRow="1" firstCol="1" bandRow="1">
                <a:tableStyleId>{5C22544A-7EE6-4342-B048-85BDC9FD1C3A}</a:tableStyleId>
              </a:tblPr>
              <a:tblGrid>
                <a:gridCol w="1808136">
                  <a:extLst>
                    <a:ext uri="{9D8B030D-6E8A-4147-A177-3AD203B41FA5}">
                      <a16:colId xmlns:a16="http://schemas.microsoft.com/office/drawing/2014/main" val="2382018469"/>
                    </a:ext>
                  </a:extLst>
                </a:gridCol>
                <a:gridCol w="1997105">
                  <a:extLst>
                    <a:ext uri="{9D8B030D-6E8A-4147-A177-3AD203B41FA5}">
                      <a16:colId xmlns:a16="http://schemas.microsoft.com/office/drawing/2014/main" val="2463729101"/>
                    </a:ext>
                  </a:extLst>
                </a:gridCol>
              </a:tblGrid>
              <a:tr h="341797">
                <a:tc>
                  <a:txBody>
                    <a:bodyPr/>
                    <a:lstStyle/>
                    <a:p>
                      <a:pPr algn="ctr">
                        <a:lnSpc>
                          <a:spcPct val="115000"/>
                        </a:lnSpc>
                        <a:spcAft>
                          <a:spcPts val="0"/>
                        </a:spcAft>
                      </a:pPr>
                      <a:r>
                        <a:rPr lang="da-DK" sz="1400" dirty="0">
                          <a:effectLst/>
                        </a:rPr>
                        <a:t>Hvad er vigtigst?</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400" dirty="0">
                          <a:effectLst/>
                        </a:rPr>
                        <a:t>Procent</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2814529002"/>
                  </a:ext>
                </a:extLst>
              </a:tr>
              <a:tr h="250809">
                <a:tc>
                  <a:txBody>
                    <a:bodyPr/>
                    <a:lstStyle/>
                    <a:p>
                      <a:pPr algn="ctr">
                        <a:lnSpc>
                          <a:spcPct val="115000"/>
                        </a:lnSpc>
                        <a:spcAft>
                          <a:spcPts val="0"/>
                        </a:spcAft>
                      </a:pPr>
                      <a:r>
                        <a:rPr lang="da-DK" sz="1400" dirty="0">
                          <a:effectLst/>
                        </a:rPr>
                        <a:t>At blive bedre</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400" b="1" dirty="0">
                          <a:effectLst/>
                        </a:rPr>
                        <a:t>37,8</a:t>
                      </a:r>
                      <a:endParaRPr lang="da-DK" sz="1400" b="1"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488275878"/>
                  </a:ext>
                </a:extLst>
              </a:tr>
              <a:tr h="250809">
                <a:tc>
                  <a:txBody>
                    <a:bodyPr/>
                    <a:lstStyle/>
                    <a:p>
                      <a:pPr algn="ctr">
                        <a:lnSpc>
                          <a:spcPct val="115000"/>
                        </a:lnSpc>
                        <a:spcAft>
                          <a:spcPts val="0"/>
                        </a:spcAft>
                      </a:pPr>
                      <a:r>
                        <a:rPr lang="da-DK" sz="1400" dirty="0">
                          <a:effectLst/>
                        </a:rPr>
                        <a:t>At det er sjovt</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400" b="1" dirty="0">
                          <a:effectLst/>
                        </a:rPr>
                        <a:t>25,7</a:t>
                      </a:r>
                      <a:endParaRPr lang="da-DK" sz="1400" b="1"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1025016205"/>
                  </a:ext>
                </a:extLst>
              </a:tr>
              <a:tr h="491486">
                <a:tc>
                  <a:txBody>
                    <a:bodyPr/>
                    <a:lstStyle/>
                    <a:p>
                      <a:pPr algn="ctr">
                        <a:lnSpc>
                          <a:spcPct val="115000"/>
                        </a:lnSpc>
                        <a:spcAft>
                          <a:spcPts val="0"/>
                        </a:spcAft>
                      </a:pPr>
                      <a:r>
                        <a:rPr lang="da-DK" sz="1400" dirty="0">
                          <a:effectLst/>
                        </a:rPr>
                        <a:t>At være en del af holdet</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400" b="1" dirty="0">
                          <a:effectLst/>
                        </a:rPr>
                        <a:t>12,4</a:t>
                      </a:r>
                      <a:endParaRPr lang="da-DK" sz="1400" b="1"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1934854167"/>
                  </a:ext>
                </a:extLst>
              </a:tr>
              <a:tr h="501620">
                <a:tc>
                  <a:txBody>
                    <a:bodyPr/>
                    <a:lstStyle/>
                    <a:p>
                      <a:pPr algn="ctr">
                        <a:lnSpc>
                          <a:spcPct val="115000"/>
                        </a:lnSpc>
                        <a:spcAft>
                          <a:spcPts val="0"/>
                        </a:spcAft>
                      </a:pPr>
                      <a:r>
                        <a:rPr lang="da-DK" sz="1400" dirty="0">
                          <a:effectLst/>
                        </a:rPr>
                        <a:t>At være sammen med venner</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400" dirty="0">
                          <a:effectLst/>
                        </a:rPr>
                        <a:t>10,8</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656781395"/>
                  </a:ext>
                </a:extLst>
              </a:tr>
              <a:tr h="250809">
                <a:tc>
                  <a:txBody>
                    <a:bodyPr/>
                    <a:lstStyle/>
                    <a:p>
                      <a:pPr algn="ctr">
                        <a:lnSpc>
                          <a:spcPct val="115000"/>
                        </a:lnSpc>
                        <a:spcAft>
                          <a:spcPts val="0"/>
                        </a:spcAft>
                      </a:pPr>
                      <a:r>
                        <a:rPr lang="da-DK" sz="1400" dirty="0">
                          <a:effectLst/>
                        </a:rPr>
                        <a:t>At komme i bedre form</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400" dirty="0">
                          <a:effectLst/>
                        </a:rPr>
                        <a:t>4,1</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1356465158"/>
                  </a:ext>
                </a:extLst>
              </a:tr>
              <a:tr h="501620">
                <a:tc>
                  <a:txBody>
                    <a:bodyPr/>
                    <a:lstStyle/>
                    <a:p>
                      <a:pPr algn="ctr">
                        <a:lnSpc>
                          <a:spcPct val="115000"/>
                        </a:lnSpc>
                        <a:spcAft>
                          <a:spcPts val="0"/>
                        </a:spcAft>
                      </a:pPr>
                      <a:r>
                        <a:rPr lang="da-DK" sz="1400" dirty="0">
                          <a:effectLst/>
                        </a:rPr>
                        <a:t>At koble af fra andre ting, f.eks. skolen</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400" dirty="0">
                          <a:effectLst/>
                        </a:rPr>
                        <a:t>3,8</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727276612"/>
                  </a:ext>
                </a:extLst>
              </a:tr>
              <a:tr h="752428">
                <a:tc>
                  <a:txBody>
                    <a:bodyPr/>
                    <a:lstStyle/>
                    <a:p>
                      <a:pPr algn="ctr">
                        <a:lnSpc>
                          <a:spcPct val="115000"/>
                        </a:lnSpc>
                        <a:spcAft>
                          <a:spcPts val="0"/>
                        </a:spcAft>
                      </a:pPr>
                      <a:r>
                        <a:rPr lang="da-DK" sz="1400" dirty="0">
                          <a:effectLst/>
                        </a:rPr>
                        <a:t>At vinde stævner/kampe/konkurrencer</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400" dirty="0">
                          <a:effectLst/>
                        </a:rPr>
                        <a:t>2,5</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3707310500"/>
                  </a:ext>
                </a:extLst>
              </a:tr>
              <a:tr h="752402">
                <a:tc>
                  <a:txBody>
                    <a:bodyPr/>
                    <a:lstStyle/>
                    <a:p>
                      <a:pPr algn="ctr">
                        <a:lnSpc>
                          <a:spcPct val="115000"/>
                        </a:lnSpc>
                        <a:spcAft>
                          <a:spcPts val="0"/>
                        </a:spcAft>
                      </a:pPr>
                      <a:r>
                        <a:rPr lang="da-DK" sz="1400" dirty="0">
                          <a:effectLst/>
                        </a:rPr>
                        <a:t>At deltage i kampe/turneringer/stævner</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400" dirty="0">
                          <a:effectLst/>
                        </a:rPr>
                        <a:t>1,9</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318283430"/>
                  </a:ext>
                </a:extLst>
              </a:tr>
              <a:tr h="250809">
                <a:tc>
                  <a:txBody>
                    <a:bodyPr/>
                    <a:lstStyle/>
                    <a:p>
                      <a:pPr algn="ctr">
                        <a:lnSpc>
                          <a:spcPct val="115000"/>
                        </a:lnSpc>
                        <a:spcAft>
                          <a:spcPts val="0"/>
                        </a:spcAft>
                      </a:pPr>
                      <a:r>
                        <a:rPr lang="da-DK" sz="1200" dirty="0">
                          <a:effectLst/>
                        </a:rPr>
                        <a:t>I alt</a:t>
                      </a:r>
                      <a:endParaRPr lang="da-DK" sz="12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200" dirty="0">
                          <a:effectLst/>
                        </a:rPr>
                        <a:t>100,0</a:t>
                      </a:r>
                      <a:endParaRPr lang="da-DK" sz="1200"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2624503930"/>
                  </a:ext>
                </a:extLst>
              </a:tr>
            </a:tbl>
          </a:graphicData>
        </a:graphic>
      </p:graphicFrame>
      <p:sp>
        <p:nvSpPr>
          <p:cNvPr id="5" name="Rectangle 1"/>
          <p:cNvSpPr>
            <a:spLocks noChangeArrowheads="1"/>
          </p:cNvSpPr>
          <p:nvPr/>
        </p:nvSpPr>
        <p:spPr bwMode="auto">
          <a:xfrm>
            <a:off x="-388960" y="1172892"/>
            <a:ext cx="10817336" cy="9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581" tIns="19290" rIns="38581" bIns="19290" anchor="ctr">
            <a:spAutoFit/>
          </a:bodyPr>
          <a:lstStyle/>
          <a:p>
            <a:pPr defTabSz="385800">
              <a:defRPr/>
            </a:pPr>
            <a:r>
              <a:rPr lang="da-DK" altLang="da-DK" sz="380" i="1" dirty="0">
                <a:latin typeface="Cambria" panose="02040503050406030204" pitchFamily="18" charset="0"/>
                <a:ea typeface="MS Mincho" charset="-128"/>
                <a:cs typeface="Times New Roman" panose="02020603050405020304" pitchFamily="18" charset="0"/>
              </a:rPr>
              <a:t>Tabel 5. Hvad er vigtigst ved at gå til idræt? Udøverne måtte sætte ét kryds. </a:t>
            </a:r>
            <a:endParaRPr lang="da-DK" altLang="da-DK" sz="759" dirty="0">
              <a:latin typeface="Arial" panose="020B0604020202020204" pitchFamily="34" charset="0"/>
            </a:endParaRPr>
          </a:p>
        </p:txBody>
      </p:sp>
    </p:spTree>
    <p:extLst>
      <p:ext uri="{BB962C8B-B14F-4D97-AF65-F5344CB8AC3E}">
        <p14:creationId xmlns:p14="http://schemas.microsoft.com/office/powerpoint/2010/main" val="1561680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DCE2FB-C148-4405-9E87-004E460BEAAE}"/>
              </a:ext>
            </a:extLst>
          </p:cNvPr>
          <p:cNvSpPr>
            <a:spLocks noGrp="1"/>
          </p:cNvSpPr>
          <p:nvPr>
            <p:ph type="title"/>
          </p:nvPr>
        </p:nvSpPr>
        <p:spPr>
          <a:xfrm>
            <a:off x="394555" y="349934"/>
            <a:ext cx="8354891" cy="697835"/>
          </a:xfrm>
        </p:spPr>
        <p:txBody>
          <a:bodyPr vert="horz" lIns="68580" tIns="34290" rIns="68580" bIns="34290" rtlCol="0" anchor="b">
            <a:normAutofit/>
          </a:bodyPr>
          <a:lstStyle/>
          <a:p>
            <a:pPr algn="ctr"/>
            <a:r>
              <a:rPr lang="en-US" sz="4050" b="1">
                <a:solidFill>
                  <a:srgbClr val="FFFFFF"/>
                </a:solidFill>
              </a:rPr>
              <a:t>Erfaringer fra Åben Skole…….</a:t>
            </a:r>
          </a:p>
        </p:txBody>
      </p:sp>
      <p:pic>
        <p:nvPicPr>
          <p:cNvPr id="5" name="Pladsholder til indhold 4" descr="Et billede, der indeholder clipart&#10;&#10;Beskrivelse, der er oprettet med meget høj sikkerhed">
            <a:extLst>
              <a:ext uri="{FF2B5EF4-FFF2-40B4-BE49-F238E27FC236}">
                <a16:creationId xmlns:a16="http://schemas.microsoft.com/office/drawing/2014/main" id="{B570D14D-B400-451D-877E-BFC40E8590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6246" y="1882434"/>
            <a:ext cx="5330183" cy="2998228"/>
          </a:xfrm>
          <a:prstGeom prst="rect">
            <a:avLst/>
          </a:prstGeom>
        </p:spPr>
      </p:pic>
    </p:spTree>
    <p:extLst>
      <p:ext uri="{BB962C8B-B14F-4D97-AF65-F5344CB8AC3E}">
        <p14:creationId xmlns:p14="http://schemas.microsoft.com/office/powerpoint/2010/main" val="3672626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a-DK" sz="2400" dirty="0"/>
              <a:t>Og for rigtig mange bliver mødet med en instruktør fra en forening til mere end blot en god oplevelse! </a:t>
            </a:r>
            <a:br>
              <a:rPr lang="da-DK" sz="2400" dirty="0"/>
            </a:br>
            <a:endParaRPr lang="da-DK" sz="2400" dirty="0"/>
          </a:p>
        </p:txBody>
      </p:sp>
      <p:sp>
        <p:nvSpPr>
          <p:cNvPr id="3" name="Pladsholder til indhold 2"/>
          <p:cNvSpPr>
            <a:spLocks noGrp="1"/>
          </p:cNvSpPr>
          <p:nvPr>
            <p:ph idx="1"/>
          </p:nvPr>
        </p:nvSpPr>
        <p:spPr/>
        <p:txBody>
          <a:bodyPr>
            <a:normAutofit/>
          </a:bodyPr>
          <a:lstStyle/>
          <a:p>
            <a:r>
              <a:rPr lang="da-DK" sz="2400" dirty="0"/>
              <a:t>Mere end </a:t>
            </a:r>
            <a:r>
              <a:rPr lang="da-DK" sz="2400" b="1" dirty="0"/>
              <a:t>hver fjerde elev af dem, </a:t>
            </a:r>
            <a:r>
              <a:rPr lang="da-DK" sz="2400" dirty="0"/>
              <a:t>der modtaget undervisning af en ekstern instruktør i skolen, begynder til den idræt, som de er blevet introduceret til – og specielt forløb ser ud til at fungere i forhold til at rekruttere nye medlemmer….</a:t>
            </a:r>
          </a:p>
        </p:txBody>
      </p:sp>
    </p:spTree>
    <p:extLst>
      <p:ext uri="{BB962C8B-B14F-4D97-AF65-F5344CB8AC3E}">
        <p14:creationId xmlns:p14="http://schemas.microsoft.com/office/powerpoint/2010/main" val="533573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994172"/>
          </a:xfrm>
        </p:spPr>
        <p:txBody>
          <a:bodyPr>
            <a:normAutofit/>
          </a:bodyPr>
          <a:lstStyle/>
          <a:p>
            <a:r>
              <a:rPr lang="da-DK" sz="2325" b="1"/>
              <a:t>Skolereformen er en gave til de mindre idrætter  - og introducerer de ældste elever til et muligt alternativ til fitnesscenteret!  </a:t>
            </a:r>
          </a:p>
        </p:txBody>
      </p:sp>
      <p:graphicFrame>
        <p:nvGraphicFramePr>
          <p:cNvPr id="4" name="Pladsholder til indhold 3"/>
          <p:cNvGraphicFramePr>
            <a:graphicFrameLocks noGrp="1"/>
          </p:cNvGraphicFramePr>
          <p:nvPr>
            <p:ph idx="1"/>
          </p:nvPr>
        </p:nvGraphicFramePr>
        <p:xfrm>
          <a:off x="636771" y="1837968"/>
          <a:ext cx="7870460" cy="2326005"/>
        </p:xfrm>
        <a:graphic>
          <a:graphicData uri="http://schemas.openxmlformats.org/drawingml/2006/table">
            <a:tbl>
              <a:tblPr firstRow="1" bandRow="1">
                <a:tableStyleId>{5C22544A-7EE6-4342-B048-85BDC9FD1C3A}</a:tableStyleId>
              </a:tblPr>
              <a:tblGrid>
                <a:gridCol w="2602310">
                  <a:extLst>
                    <a:ext uri="{9D8B030D-6E8A-4147-A177-3AD203B41FA5}">
                      <a16:colId xmlns:a16="http://schemas.microsoft.com/office/drawing/2014/main" val="782884570"/>
                    </a:ext>
                  </a:extLst>
                </a:gridCol>
                <a:gridCol w="2634075">
                  <a:extLst>
                    <a:ext uri="{9D8B030D-6E8A-4147-A177-3AD203B41FA5}">
                      <a16:colId xmlns:a16="http://schemas.microsoft.com/office/drawing/2014/main" val="560741706"/>
                    </a:ext>
                  </a:extLst>
                </a:gridCol>
                <a:gridCol w="2634075">
                  <a:extLst>
                    <a:ext uri="{9D8B030D-6E8A-4147-A177-3AD203B41FA5}">
                      <a16:colId xmlns:a16="http://schemas.microsoft.com/office/drawing/2014/main" val="3166016815"/>
                    </a:ext>
                  </a:extLst>
                </a:gridCol>
              </a:tblGrid>
              <a:tr h="465201">
                <a:tc>
                  <a:txBody>
                    <a:bodyPr/>
                    <a:lstStyle/>
                    <a:p>
                      <a:endParaRPr lang="da-DK" sz="2500"/>
                    </a:p>
                  </a:txBody>
                  <a:tcPr marL="62865" marR="62865" marT="31433" marB="31433"/>
                </a:tc>
                <a:tc>
                  <a:txBody>
                    <a:bodyPr/>
                    <a:lstStyle/>
                    <a:p>
                      <a:pPr algn="ctr"/>
                      <a:r>
                        <a:rPr lang="da-DK" sz="2500"/>
                        <a:t>”Store” idrætter</a:t>
                      </a:r>
                    </a:p>
                  </a:txBody>
                  <a:tcPr marL="62865" marR="62865" marT="31433" marB="31433"/>
                </a:tc>
                <a:tc>
                  <a:txBody>
                    <a:bodyPr/>
                    <a:lstStyle/>
                    <a:p>
                      <a:pPr algn="ctr"/>
                      <a:r>
                        <a:rPr lang="da-DK" sz="2500"/>
                        <a:t>Mindre idrætter</a:t>
                      </a:r>
                    </a:p>
                  </a:txBody>
                  <a:tcPr marL="62865" marR="62865" marT="31433" marB="31433"/>
                </a:tc>
                <a:extLst>
                  <a:ext uri="{0D108BD9-81ED-4DB2-BD59-A6C34878D82A}">
                    <a16:rowId xmlns:a16="http://schemas.microsoft.com/office/drawing/2014/main" val="1975927857"/>
                  </a:ext>
                </a:extLst>
              </a:tr>
              <a:tr h="465201">
                <a:tc>
                  <a:txBody>
                    <a:bodyPr/>
                    <a:lstStyle/>
                    <a:p>
                      <a:r>
                        <a:rPr lang="da-DK" sz="2500"/>
                        <a:t>3.klasse</a:t>
                      </a:r>
                    </a:p>
                  </a:txBody>
                  <a:tcPr marL="62865" marR="62865" marT="31433" marB="31433"/>
                </a:tc>
                <a:tc>
                  <a:txBody>
                    <a:bodyPr/>
                    <a:lstStyle/>
                    <a:p>
                      <a:pPr algn="ctr"/>
                      <a:r>
                        <a:rPr lang="da-DK" sz="2500"/>
                        <a:t>78</a:t>
                      </a:r>
                    </a:p>
                  </a:txBody>
                  <a:tcPr marL="62865" marR="62865" marT="31433" marB="31433"/>
                </a:tc>
                <a:tc>
                  <a:txBody>
                    <a:bodyPr/>
                    <a:lstStyle/>
                    <a:p>
                      <a:pPr algn="ctr"/>
                      <a:r>
                        <a:rPr lang="da-DK" sz="2500"/>
                        <a:t>22</a:t>
                      </a:r>
                    </a:p>
                  </a:txBody>
                  <a:tcPr marL="62865" marR="62865" marT="31433" marB="31433"/>
                </a:tc>
                <a:extLst>
                  <a:ext uri="{0D108BD9-81ED-4DB2-BD59-A6C34878D82A}">
                    <a16:rowId xmlns:a16="http://schemas.microsoft.com/office/drawing/2014/main" val="2227637686"/>
                  </a:ext>
                </a:extLst>
              </a:tr>
              <a:tr h="465201">
                <a:tc>
                  <a:txBody>
                    <a:bodyPr/>
                    <a:lstStyle/>
                    <a:p>
                      <a:r>
                        <a:rPr lang="da-DK" sz="2500"/>
                        <a:t>5.klasse</a:t>
                      </a:r>
                    </a:p>
                  </a:txBody>
                  <a:tcPr marL="62865" marR="62865" marT="31433" marB="31433"/>
                </a:tc>
                <a:tc>
                  <a:txBody>
                    <a:bodyPr/>
                    <a:lstStyle/>
                    <a:p>
                      <a:pPr algn="ctr"/>
                      <a:r>
                        <a:rPr lang="da-DK" sz="2500"/>
                        <a:t>67</a:t>
                      </a:r>
                    </a:p>
                  </a:txBody>
                  <a:tcPr marL="62865" marR="62865" marT="31433" marB="31433"/>
                </a:tc>
                <a:tc>
                  <a:txBody>
                    <a:bodyPr/>
                    <a:lstStyle/>
                    <a:p>
                      <a:pPr algn="ctr"/>
                      <a:r>
                        <a:rPr lang="da-DK" sz="2500"/>
                        <a:t>33</a:t>
                      </a:r>
                    </a:p>
                  </a:txBody>
                  <a:tcPr marL="62865" marR="62865" marT="31433" marB="31433"/>
                </a:tc>
                <a:extLst>
                  <a:ext uri="{0D108BD9-81ED-4DB2-BD59-A6C34878D82A}">
                    <a16:rowId xmlns:a16="http://schemas.microsoft.com/office/drawing/2014/main" val="2577470247"/>
                  </a:ext>
                </a:extLst>
              </a:tr>
              <a:tr h="465201">
                <a:tc>
                  <a:txBody>
                    <a:bodyPr/>
                    <a:lstStyle/>
                    <a:p>
                      <a:r>
                        <a:rPr lang="da-DK" sz="2500"/>
                        <a:t>7.klasse</a:t>
                      </a:r>
                    </a:p>
                  </a:txBody>
                  <a:tcPr marL="62865" marR="62865" marT="31433" marB="31433"/>
                </a:tc>
                <a:tc>
                  <a:txBody>
                    <a:bodyPr/>
                    <a:lstStyle/>
                    <a:p>
                      <a:pPr algn="ctr"/>
                      <a:r>
                        <a:rPr lang="da-DK" sz="2500"/>
                        <a:t>65</a:t>
                      </a:r>
                    </a:p>
                  </a:txBody>
                  <a:tcPr marL="62865" marR="62865" marT="31433" marB="31433"/>
                </a:tc>
                <a:tc>
                  <a:txBody>
                    <a:bodyPr/>
                    <a:lstStyle/>
                    <a:p>
                      <a:pPr algn="ctr"/>
                      <a:r>
                        <a:rPr lang="da-DK" sz="2500"/>
                        <a:t>35</a:t>
                      </a:r>
                    </a:p>
                  </a:txBody>
                  <a:tcPr marL="62865" marR="62865" marT="31433" marB="31433"/>
                </a:tc>
                <a:extLst>
                  <a:ext uri="{0D108BD9-81ED-4DB2-BD59-A6C34878D82A}">
                    <a16:rowId xmlns:a16="http://schemas.microsoft.com/office/drawing/2014/main" val="2975803301"/>
                  </a:ext>
                </a:extLst>
              </a:tr>
              <a:tr h="465201">
                <a:tc>
                  <a:txBody>
                    <a:bodyPr/>
                    <a:lstStyle/>
                    <a:p>
                      <a:r>
                        <a:rPr lang="da-DK" sz="2500"/>
                        <a:t>9.klasse</a:t>
                      </a:r>
                    </a:p>
                  </a:txBody>
                  <a:tcPr marL="62865" marR="62865" marT="31433" marB="31433"/>
                </a:tc>
                <a:tc>
                  <a:txBody>
                    <a:bodyPr/>
                    <a:lstStyle/>
                    <a:p>
                      <a:pPr algn="ctr"/>
                      <a:r>
                        <a:rPr lang="da-DK" sz="2500"/>
                        <a:t>46</a:t>
                      </a:r>
                    </a:p>
                  </a:txBody>
                  <a:tcPr marL="62865" marR="62865" marT="31433" marB="31433"/>
                </a:tc>
                <a:tc>
                  <a:txBody>
                    <a:bodyPr/>
                    <a:lstStyle/>
                    <a:p>
                      <a:pPr algn="ctr"/>
                      <a:r>
                        <a:rPr lang="da-DK" sz="2500"/>
                        <a:t>54</a:t>
                      </a:r>
                    </a:p>
                  </a:txBody>
                  <a:tcPr marL="62865" marR="62865" marT="31433" marB="31433"/>
                </a:tc>
                <a:extLst>
                  <a:ext uri="{0D108BD9-81ED-4DB2-BD59-A6C34878D82A}">
                    <a16:rowId xmlns:a16="http://schemas.microsoft.com/office/drawing/2014/main" val="2857887208"/>
                  </a:ext>
                </a:extLst>
              </a:tr>
            </a:tbl>
          </a:graphicData>
        </a:graphic>
      </p:graphicFrame>
    </p:spTree>
    <p:extLst>
      <p:ext uri="{BB962C8B-B14F-4D97-AF65-F5344CB8AC3E}">
        <p14:creationId xmlns:p14="http://schemas.microsoft.com/office/powerpoint/2010/main" val="3358108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4000" dirty="0"/>
              <a:t>5.klasse i 1984</a:t>
            </a:r>
          </a:p>
        </p:txBody>
      </p:sp>
      <p:pic>
        <p:nvPicPr>
          <p:cNvPr id="2050" name="Picture 2" descr="C:\Users\danp\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256" y="1327412"/>
            <a:ext cx="5545207" cy="36011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9278" y="387626"/>
            <a:ext cx="2313633" cy="4329630"/>
          </a:xfrm>
        </p:spPr>
        <p:txBody>
          <a:bodyPr anchor="ctr">
            <a:normAutofit/>
          </a:bodyPr>
          <a:lstStyle/>
          <a:p>
            <a:r>
              <a:rPr lang="da-DK" sz="2700" dirty="0">
                <a:solidFill>
                  <a:srgbClr val="FF0000"/>
                </a:solidFill>
              </a:rPr>
              <a:t>Det er forløb der ”virker”….</a:t>
            </a:r>
          </a:p>
        </p:txBody>
      </p:sp>
      <p:graphicFrame>
        <p:nvGraphicFramePr>
          <p:cNvPr id="5" name="Pladsholder til indhold 2">
            <a:extLst>
              <a:ext uri="{FF2B5EF4-FFF2-40B4-BE49-F238E27FC236}">
                <a16:creationId xmlns:a16="http://schemas.microsoft.com/office/drawing/2014/main" id="{7E7AFDD1-3E7D-47BD-AB85-C11BFF06EC45}"/>
              </a:ext>
            </a:extLst>
          </p:cNvPr>
          <p:cNvGraphicFramePr>
            <a:graphicFrameLocks noGrp="1"/>
          </p:cNvGraphicFramePr>
          <p:nvPr>
            <p:ph idx="1"/>
          </p:nvPr>
        </p:nvGraphicFramePr>
        <p:xfrm>
          <a:off x="3556398" y="479822"/>
          <a:ext cx="5098256" cy="4237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6991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A2D2864-B928-41CB-A38B-7BC3A83CE136}"/>
              </a:ext>
            </a:extLst>
          </p:cNvPr>
          <p:cNvSpPr>
            <a:spLocks noGrp="1" noChangeArrowheads="1"/>
          </p:cNvSpPr>
          <p:nvPr>
            <p:ph type="title"/>
          </p:nvPr>
        </p:nvSpPr>
        <p:spPr>
          <a:xfrm>
            <a:off x="1602581" y="171450"/>
            <a:ext cx="6115050" cy="742950"/>
          </a:xfrm>
          <a:noFill/>
        </p:spPr>
        <p:txBody>
          <a:bodyPr/>
          <a:lstStyle/>
          <a:p>
            <a:pPr algn="ctr"/>
            <a:r>
              <a:rPr lang="da-DK" altLang="da-DK" sz="2100" dirty="0"/>
              <a:t>Og hvad er så vigtig forud for at man går i gang med at dyrke fritidsaktivitet når man er 13 år gammel?</a:t>
            </a:r>
          </a:p>
        </p:txBody>
      </p:sp>
      <p:sp>
        <p:nvSpPr>
          <p:cNvPr id="52227" name="Rectangle 3">
            <a:extLst>
              <a:ext uri="{FF2B5EF4-FFF2-40B4-BE49-F238E27FC236}">
                <a16:creationId xmlns:a16="http://schemas.microsoft.com/office/drawing/2014/main" id="{B7D9AD23-A2DF-441D-B9EC-7777BC107505}"/>
              </a:ext>
            </a:extLst>
          </p:cNvPr>
          <p:cNvSpPr>
            <a:spLocks noGrp="1" noChangeArrowheads="1"/>
          </p:cNvSpPr>
          <p:nvPr>
            <p:ph type="body" idx="1"/>
          </p:nvPr>
        </p:nvSpPr>
        <p:spPr>
          <a:xfrm>
            <a:off x="1602581" y="1200150"/>
            <a:ext cx="6115050" cy="3371850"/>
          </a:xfrm>
        </p:spPr>
        <p:txBody>
          <a:bodyPr/>
          <a:lstStyle/>
          <a:p>
            <a:pPr lvl="4"/>
            <a:endParaRPr lang="da-DK" altLang="da-DK" sz="1200" dirty="0"/>
          </a:p>
          <a:p>
            <a:pPr lvl="4"/>
            <a:r>
              <a:rPr lang="da-DK" altLang="da-DK" sz="1200" dirty="0"/>
              <a:t>                                                                                  		    											Pct.</a:t>
            </a:r>
          </a:p>
          <a:p>
            <a:r>
              <a:rPr lang="da-DK" altLang="da-DK" sz="1875" dirty="0"/>
              <a:t>At der er nogen på mit niveau			58,9</a:t>
            </a:r>
          </a:p>
          <a:p>
            <a:r>
              <a:rPr lang="da-DK" altLang="da-DK" sz="1875" dirty="0"/>
              <a:t>At det er sammen med nogen, jeg kender      	37,4</a:t>
            </a:r>
          </a:p>
          <a:p>
            <a:pPr>
              <a:buFont typeface="StarSymbol" charset="0"/>
              <a:buNone/>
            </a:pPr>
            <a:r>
              <a:rPr lang="da-DK" altLang="da-DK" sz="1875" dirty="0"/>
              <a:t>	</a:t>
            </a:r>
          </a:p>
          <a:p>
            <a:pPr>
              <a:buFont typeface="StarSymbol" charset="0"/>
              <a:buNone/>
            </a:pPr>
            <a:r>
              <a:rPr lang="da-DK" altLang="da-DK" sz="1875" dirty="0"/>
              <a:t>	Og denne gruppe af ”sene startere” vil gerne spille synkron-bowling, </a:t>
            </a:r>
            <a:r>
              <a:rPr lang="da-DK" altLang="da-DK" sz="1875" dirty="0" err="1"/>
              <a:t>pælesidning</a:t>
            </a:r>
            <a:r>
              <a:rPr lang="da-DK" altLang="da-DK" sz="1875" dirty="0"/>
              <a:t>, skiudspring eller deltage i intense ”</a:t>
            </a:r>
            <a:r>
              <a:rPr lang="da-DK" altLang="da-DK" sz="1875" dirty="0" err="1"/>
              <a:t>BootCamps</a:t>
            </a:r>
            <a:r>
              <a:rPr lang="da-DK" altLang="da-DK" sz="1875" dirty="0"/>
              <a:t>”, hvor mange kan lære at spille fodbold….</a:t>
            </a:r>
          </a:p>
        </p:txBody>
      </p:sp>
    </p:spTree>
    <p:extLst>
      <p:ext uri="{BB962C8B-B14F-4D97-AF65-F5344CB8AC3E}">
        <p14:creationId xmlns:p14="http://schemas.microsoft.com/office/powerpoint/2010/main" val="1716257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26E81-F849-444D-A0BA-76745A925C0B}"/>
              </a:ext>
            </a:extLst>
          </p:cNvPr>
          <p:cNvSpPr>
            <a:spLocks noGrp="1"/>
          </p:cNvSpPr>
          <p:nvPr>
            <p:ph type="title"/>
          </p:nvPr>
        </p:nvSpPr>
        <p:spPr>
          <a:xfrm>
            <a:off x="505677" y="685801"/>
            <a:ext cx="2743200" cy="2165684"/>
          </a:xfrm>
        </p:spPr>
        <p:txBody>
          <a:bodyPr vert="horz" lIns="91440" tIns="45720" rIns="91440" bIns="45720" rtlCol="0" anchor="b">
            <a:normAutofit/>
          </a:bodyPr>
          <a:lstStyle/>
          <a:p>
            <a:pPr algn="ctr" defTabSz="914378"/>
            <a:r>
              <a:rPr lang="en-US" sz="3100" dirty="0">
                <a:solidFill>
                  <a:srgbClr val="FFFFFF"/>
                </a:solidFill>
              </a:rPr>
              <a:t>Tennis med sort </a:t>
            </a:r>
            <a:r>
              <a:rPr lang="en-US" sz="3100" dirty="0" err="1">
                <a:solidFill>
                  <a:srgbClr val="FFFFFF"/>
                </a:solidFill>
              </a:rPr>
              <a:t>bælte</a:t>
            </a:r>
            <a:r>
              <a:rPr lang="en-US" sz="3100" dirty="0">
                <a:solidFill>
                  <a:srgbClr val="FFFFFF"/>
                </a:solidFill>
              </a:rPr>
              <a:t>…..</a:t>
            </a:r>
          </a:p>
        </p:txBody>
      </p:sp>
      <p:pic>
        <p:nvPicPr>
          <p:cNvPr id="5" name="Pladsholder til indhold 4">
            <a:extLst>
              <a:ext uri="{FF2B5EF4-FFF2-40B4-BE49-F238E27FC236}">
                <a16:creationId xmlns:a16="http://schemas.microsoft.com/office/drawing/2014/main" id="{B932CD67-0355-47A8-A100-FE64B7C7B76B}"/>
              </a:ext>
            </a:extLst>
          </p:cNvPr>
          <p:cNvPicPr>
            <a:picLocks noGrp="1" noChangeAspect="1"/>
          </p:cNvPicPr>
          <p:nvPr>
            <p:ph idx="1"/>
          </p:nvPr>
        </p:nvPicPr>
        <p:blipFill>
          <a:blip r:embed="rId2"/>
          <a:stretch>
            <a:fillRect/>
          </a:stretch>
        </p:blipFill>
        <p:spPr>
          <a:xfrm>
            <a:off x="3865367" y="733915"/>
            <a:ext cx="4915159" cy="3681624"/>
          </a:xfrm>
          <a:prstGeom prst="rect">
            <a:avLst/>
          </a:prstGeom>
        </p:spPr>
      </p:pic>
    </p:spTree>
    <p:extLst>
      <p:ext uri="{BB962C8B-B14F-4D97-AF65-F5344CB8AC3E}">
        <p14:creationId xmlns:p14="http://schemas.microsoft.com/office/powerpoint/2010/main" val="1838334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Freeform: Shape 13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353193"/>
            <a:ext cx="3285756"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626" name="Rectangle 2"/>
          <p:cNvSpPr>
            <a:spLocks noGrp="1" noChangeArrowheads="1"/>
          </p:cNvSpPr>
          <p:nvPr>
            <p:ph type="title" idx="4294967295"/>
          </p:nvPr>
        </p:nvSpPr>
        <p:spPr>
          <a:xfrm>
            <a:off x="647271" y="759003"/>
            <a:ext cx="2562119" cy="3596556"/>
          </a:xfrm>
        </p:spPr>
        <p:txBody>
          <a:bodyPr vert="horz" lIns="91440" tIns="45720" rIns="91440" bIns="45720" rtlCol="0" anchor="ctr">
            <a:normAutofit/>
          </a:bodyPr>
          <a:lstStyle/>
          <a:p>
            <a:pPr defTabSz="914400">
              <a:defRPr/>
            </a:pPr>
            <a:r>
              <a:rPr lang="en-US" sz="4100" kern="1200" dirty="0" err="1">
                <a:solidFill>
                  <a:srgbClr val="FFFFFF"/>
                </a:solidFill>
                <a:effectLst>
                  <a:outerShdw blurRad="38100" dist="38100" dir="2700000" algn="tl">
                    <a:srgbClr val="FFFFFF"/>
                  </a:outerShdw>
                </a:effectLst>
                <a:latin typeface="+mj-lt"/>
                <a:ea typeface="+mj-ea"/>
                <a:cs typeface="+mj-cs"/>
              </a:rPr>
              <a:t>Når</a:t>
            </a:r>
            <a:r>
              <a:rPr lang="en-US" sz="4100" kern="1200" dirty="0">
                <a:solidFill>
                  <a:srgbClr val="FFFFFF"/>
                </a:solidFill>
                <a:effectLst>
                  <a:outerShdw blurRad="38100" dist="38100" dir="2700000" algn="tl">
                    <a:srgbClr val="FFFFFF"/>
                  </a:outerShdw>
                </a:effectLst>
                <a:latin typeface="+mj-lt"/>
                <a:ea typeface="+mj-ea"/>
                <a:cs typeface="+mj-cs"/>
              </a:rPr>
              <a:t> man dropper </a:t>
            </a:r>
            <a:r>
              <a:rPr lang="en-US" sz="4100" kern="1200" dirty="0" err="1">
                <a:solidFill>
                  <a:srgbClr val="FFFFFF"/>
                </a:solidFill>
                <a:effectLst>
                  <a:outerShdw blurRad="38100" dist="38100" dir="2700000" algn="tl">
                    <a:srgbClr val="FFFFFF"/>
                  </a:outerShdw>
                </a:effectLst>
                <a:latin typeface="+mj-lt"/>
                <a:ea typeface="+mj-ea"/>
                <a:cs typeface="+mj-cs"/>
              </a:rPr>
              <a:t>ud</a:t>
            </a:r>
            <a:r>
              <a:rPr lang="en-US" sz="4100" kern="1200" dirty="0">
                <a:solidFill>
                  <a:srgbClr val="FFFFFF"/>
                </a:solidFill>
                <a:effectLst>
                  <a:outerShdw blurRad="38100" dist="38100" dir="2700000" algn="tl">
                    <a:srgbClr val="FFFFFF"/>
                  </a:outerShdw>
                </a:effectLst>
                <a:latin typeface="+mj-lt"/>
                <a:ea typeface="+mj-ea"/>
                <a:cs typeface="+mj-cs"/>
              </a:rPr>
              <a:t> </a:t>
            </a:r>
            <a:r>
              <a:rPr lang="en-US" sz="4100" kern="1200" dirty="0" err="1">
                <a:solidFill>
                  <a:srgbClr val="FFFFFF"/>
                </a:solidFill>
                <a:effectLst>
                  <a:outerShdw blurRad="38100" dist="38100" dir="2700000" algn="tl">
                    <a:srgbClr val="FFFFFF"/>
                  </a:outerShdw>
                </a:effectLst>
                <a:latin typeface="+mj-lt"/>
                <a:ea typeface="+mj-ea"/>
                <a:cs typeface="+mj-cs"/>
              </a:rPr>
              <a:t>i</a:t>
            </a:r>
            <a:r>
              <a:rPr lang="en-US" sz="4100" kern="1200" dirty="0">
                <a:solidFill>
                  <a:srgbClr val="FFFFFF"/>
                </a:solidFill>
                <a:effectLst>
                  <a:outerShdw blurRad="38100" dist="38100" dir="2700000" algn="tl">
                    <a:srgbClr val="FFFFFF"/>
                  </a:outerShdw>
                </a:effectLst>
                <a:latin typeface="+mj-lt"/>
                <a:ea typeface="+mj-ea"/>
                <a:cs typeface="+mj-cs"/>
              </a:rPr>
              <a:t> 3-5.kl handler det </a:t>
            </a:r>
            <a:r>
              <a:rPr lang="en-US" sz="4100" kern="1200" dirty="0" err="1">
                <a:solidFill>
                  <a:srgbClr val="FFFFFF"/>
                </a:solidFill>
                <a:effectLst>
                  <a:outerShdw blurRad="38100" dist="38100" dir="2700000" algn="tl">
                    <a:srgbClr val="FFFFFF"/>
                  </a:outerShdw>
                </a:effectLst>
                <a:latin typeface="+mj-lt"/>
                <a:ea typeface="+mj-ea"/>
                <a:cs typeface="+mj-cs"/>
              </a:rPr>
              <a:t>ofte</a:t>
            </a:r>
            <a:r>
              <a:rPr lang="en-US" sz="4100" kern="1200" dirty="0">
                <a:solidFill>
                  <a:srgbClr val="FFFFFF"/>
                </a:solidFill>
                <a:effectLst>
                  <a:outerShdw blurRad="38100" dist="38100" dir="2700000" algn="tl">
                    <a:srgbClr val="FFFFFF"/>
                  </a:outerShdw>
                </a:effectLst>
                <a:latin typeface="+mj-lt"/>
                <a:ea typeface="+mj-ea"/>
                <a:cs typeface="+mj-cs"/>
              </a:rPr>
              <a:t> om at…….</a:t>
            </a:r>
          </a:p>
        </p:txBody>
      </p:sp>
      <p:graphicFrame>
        <p:nvGraphicFramePr>
          <p:cNvPr id="410628" name="Rectangle 3">
            <a:extLst>
              <a:ext uri="{FF2B5EF4-FFF2-40B4-BE49-F238E27FC236}">
                <a16:creationId xmlns:a16="http://schemas.microsoft.com/office/drawing/2014/main" id="{07EBE0C1-AD42-4D2D-89E5-FFEE523704D9}"/>
              </a:ext>
            </a:extLst>
          </p:cNvPr>
          <p:cNvGraphicFramePr/>
          <p:nvPr>
            <p:extLst>
              <p:ext uri="{D42A27DB-BD31-4B8C-83A1-F6EECF244321}">
                <p14:modId xmlns:p14="http://schemas.microsoft.com/office/powerpoint/2010/main" val="1944758700"/>
              </p:ext>
            </p:extLst>
          </p:nvPr>
        </p:nvGraphicFramePr>
        <p:xfrm>
          <a:off x="3895725" y="353193"/>
          <a:ext cx="4885203" cy="4414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6B8676CE-B0D9-4483-93FB-4831A63E29D6}"/>
              </a:ext>
            </a:extLst>
          </p:cNvPr>
          <p:cNvSpPr>
            <a:spLocks noGrp="1" noChangeArrowheads="1"/>
          </p:cNvSpPr>
          <p:nvPr>
            <p:ph type="title"/>
          </p:nvPr>
        </p:nvSpPr>
        <p:spPr>
          <a:xfrm>
            <a:off x="489562" y="480060"/>
            <a:ext cx="3604638" cy="3092454"/>
          </a:xfrm>
          <a:noFill/>
        </p:spPr>
        <p:txBody>
          <a:bodyPr vert="horz" lIns="91440" tIns="45720" rIns="91440" bIns="45720" rtlCol="0" anchor="b">
            <a:normAutofit/>
          </a:bodyPr>
          <a:lstStyle/>
          <a:p>
            <a:pPr algn="r" defTabSz="914400"/>
            <a:r>
              <a:rPr lang="en-US" altLang="da-DK" sz="5000"/>
              <a:t>Hvad er vigtigt i 7-9.kl?????</a:t>
            </a:r>
          </a:p>
        </p:txBody>
      </p:sp>
      <p:sp>
        <p:nvSpPr>
          <p:cNvPr id="4" name="Pladsholder til sidefod 3">
            <a:extLst>
              <a:ext uri="{FF2B5EF4-FFF2-40B4-BE49-F238E27FC236}">
                <a16:creationId xmlns:a16="http://schemas.microsoft.com/office/drawing/2014/main" id="{4EEAB4B8-9D50-4EC3-B2B0-29E1AE753A58}"/>
              </a:ext>
            </a:extLst>
          </p:cNvPr>
          <p:cNvSpPr>
            <a:spLocks noGrp="1"/>
          </p:cNvSpPr>
          <p:nvPr>
            <p:ph type="ftr" sz="quarter" idx="11"/>
          </p:nvPr>
        </p:nvSpPr>
        <p:spPr>
          <a:xfrm>
            <a:off x="374133" y="4767262"/>
            <a:ext cx="3710565" cy="273844"/>
          </a:xfrm>
          <a:noFill/>
        </p:spPr>
        <p:txBody>
          <a:bodyPr vert="horz" lIns="91440" tIns="45720" rIns="91440" bIns="45720" rtlCol="0" anchor="ctr">
            <a:normAutofit/>
          </a:bodyPr>
          <a:lstStyle/>
          <a:p>
            <a:pPr algn="l" defTabSz="914400">
              <a:lnSpc>
                <a:spcPct val="90000"/>
              </a:lnSpc>
              <a:spcAft>
                <a:spcPts val="600"/>
              </a:spcAft>
              <a:defRPr/>
            </a:pPr>
            <a:r>
              <a:rPr lang="en-US" sz="1200" kern="1200">
                <a:solidFill>
                  <a:prstClr val="black">
                    <a:tint val="75000"/>
                  </a:prstClr>
                </a:solidFill>
                <a:latin typeface="Calibri" panose="020F0502020204030204"/>
                <a:ea typeface="+mn-ea"/>
                <a:cs typeface="+mn-cs"/>
              </a:rPr>
              <a:t>Center for Ungdomstudier (CUR)</a:t>
            </a:r>
          </a:p>
        </p:txBody>
      </p:sp>
      <p:pic>
        <p:nvPicPr>
          <p:cNvPr id="51203" name="Pladsholder til indhold 5">
            <a:extLst>
              <a:ext uri="{FF2B5EF4-FFF2-40B4-BE49-F238E27FC236}">
                <a16:creationId xmlns:a16="http://schemas.microsoft.com/office/drawing/2014/main" id="{E77726DD-BA7A-4509-8A37-A33B72491D5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682" r="-1" b="2487"/>
          <a:stretch/>
        </p:blipFill>
        <p:spPr>
          <a:xfrm>
            <a:off x="4571999" y="10"/>
            <a:ext cx="4579241" cy="5143490"/>
          </a:xfrm>
          <a:prstGeom prst="rect">
            <a:avLst/>
          </a:prstGeom>
        </p:spPr>
      </p:pic>
    </p:spTree>
    <p:extLst>
      <p:ext uri="{BB962C8B-B14F-4D97-AF65-F5344CB8AC3E}">
        <p14:creationId xmlns:p14="http://schemas.microsoft.com/office/powerpoint/2010/main" val="3664266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9C58B6-5CBE-4C39-AA73-F64169218DFD}"/>
              </a:ext>
            </a:extLst>
          </p:cNvPr>
          <p:cNvSpPr>
            <a:spLocks noGrp="1"/>
          </p:cNvSpPr>
          <p:nvPr>
            <p:ph type="title"/>
          </p:nvPr>
        </p:nvSpPr>
        <p:spPr>
          <a:xfrm>
            <a:off x="6405373" y="962025"/>
            <a:ext cx="2099930" cy="3341562"/>
          </a:xfrm>
        </p:spPr>
        <p:txBody>
          <a:bodyPr rtlCol="0" anchor="ctr">
            <a:normAutofit/>
          </a:bodyPr>
          <a:lstStyle/>
          <a:p>
            <a:pPr defTabSz="342895">
              <a:defRPr/>
            </a:pPr>
            <a:r>
              <a:rPr lang="da-DK" sz="3000"/>
              <a:t>Hvad er vigtigt, når man går til noget? – top 7</a:t>
            </a:r>
          </a:p>
        </p:txBody>
      </p:sp>
      <p:graphicFrame>
        <p:nvGraphicFramePr>
          <p:cNvPr id="4" name="Pladsholder til indhold 3">
            <a:extLst>
              <a:ext uri="{FF2B5EF4-FFF2-40B4-BE49-F238E27FC236}">
                <a16:creationId xmlns:a16="http://schemas.microsoft.com/office/drawing/2014/main" id="{9C0F7079-8EDB-4211-BB84-551FD10023D4}"/>
              </a:ext>
            </a:extLst>
          </p:cNvPr>
          <p:cNvGraphicFramePr>
            <a:graphicFrameLocks noGrp="1"/>
          </p:cNvGraphicFramePr>
          <p:nvPr>
            <p:ph idx="1"/>
            <p:extLst>
              <p:ext uri="{D42A27DB-BD31-4B8C-83A1-F6EECF244321}">
                <p14:modId xmlns:p14="http://schemas.microsoft.com/office/powerpoint/2010/main" val="833651431"/>
              </p:ext>
            </p:extLst>
          </p:nvPr>
        </p:nvGraphicFramePr>
        <p:xfrm>
          <a:off x="481013" y="1174881"/>
          <a:ext cx="5442348" cy="2915852"/>
        </p:xfrm>
        <a:graphic>
          <a:graphicData uri="http://schemas.openxmlformats.org/drawingml/2006/table">
            <a:tbl>
              <a:tblPr firstRow="1" bandRow="1">
                <a:tableStyleId>{5C22544A-7EE6-4342-B048-85BDC9FD1C3A}</a:tableStyleId>
              </a:tblPr>
              <a:tblGrid>
                <a:gridCol w="2743744">
                  <a:extLst>
                    <a:ext uri="{9D8B030D-6E8A-4147-A177-3AD203B41FA5}">
                      <a16:colId xmlns:a16="http://schemas.microsoft.com/office/drawing/2014/main" val="20000"/>
                    </a:ext>
                  </a:extLst>
                </a:gridCol>
                <a:gridCol w="2698604">
                  <a:extLst>
                    <a:ext uri="{9D8B030D-6E8A-4147-A177-3AD203B41FA5}">
                      <a16:colId xmlns:a16="http://schemas.microsoft.com/office/drawing/2014/main" val="20001"/>
                    </a:ext>
                  </a:extLst>
                </a:gridCol>
              </a:tblGrid>
              <a:tr h="258693">
                <a:tc>
                  <a:txBody>
                    <a:bodyPr/>
                    <a:lstStyle/>
                    <a:p>
                      <a:endParaRPr lang="da-DK" sz="1100" b="1"/>
                    </a:p>
                  </a:txBody>
                  <a:tcPr marL="59053" marR="59053" marT="29525" marB="29525"/>
                </a:tc>
                <a:tc>
                  <a:txBody>
                    <a:bodyPr/>
                    <a:lstStyle/>
                    <a:p>
                      <a:pPr algn="ctr"/>
                      <a:r>
                        <a:rPr lang="da-DK" sz="1100" b="1"/>
                        <a:t>Pct.</a:t>
                      </a:r>
                    </a:p>
                  </a:txBody>
                  <a:tcPr marL="59053" marR="59053" marT="29525" marB="29525"/>
                </a:tc>
                <a:extLst>
                  <a:ext uri="{0D108BD9-81ED-4DB2-BD59-A6C34878D82A}">
                    <a16:rowId xmlns:a16="http://schemas.microsoft.com/office/drawing/2014/main" val="10000"/>
                  </a:ext>
                </a:extLst>
              </a:tr>
              <a:tr h="291243">
                <a:tc>
                  <a:txBody>
                    <a:bodyPr/>
                    <a:lstStyle/>
                    <a:p>
                      <a:r>
                        <a:rPr lang="da-DK" sz="1400" b="1"/>
                        <a:t>Det skal være sjovt</a:t>
                      </a:r>
                    </a:p>
                  </a:txBody>
                  <a:tcPr marL="59053" marR="59053" marT="29525" marB="29525"/>
                </a:tc>
                <a:tc>
                  <a:txBody>
                    <a:bodyPr/>
                    <a:lstStyle/>
                    <a:p>
                      <a:pPr algn="ctr"/>
                      <a:r>
                        <a:rPr lang="da-DK" sz="1400" b="1"/>
                        <a:t>96,4</a:t>
                      </a:r>
                    </a:p>
                  </a:txBody>
                  <a:tcPr marL="59053" marR="59053" marT="29525" marB="29525"/>
                </a:tc>
                <a:extLst>
                  <a:ext uri="{0D108BD9-81ED-4DB2-BD59-A6C34878D82A}">
                    <a16:rowId xmlns:a16="http://schemas.microsoft.com/office/drawing/2014/main" val="10001"/>
                  </a:ext>
                </a:extLst>
              </a:tr>
              <a:tr h="497396">
                <a:tc>
                  <a:txBody>
                    <a:bodyPr/>
                    <a:lstStyle/>
                    <a:p>
                      <a:r>
                        <a:rPr lang="da-DK" sz="1400" b="1" dirty="0"/>
                        <a:t>Jeg bliver bedre</a:t>
                      </a:r>
                    </a:p>
                  </a:txBody>
                  <a:tcPr marL="59053" marR="59053" marT="29525" marB="29525"/>
                </a:tc>
                <a:tc>
                  <a:txBody>
                    <a:bodyPr/>
                    <a:lstStyle/>
                    <a:p>
                      <a:pPr algn="ctr"/>
                      <a:r>
                        <a:rPr lang="da-DK" sz="1400" b="1"/>
                        <a:t>92,4</a:t>
                      </a:r>
                    </a:p>
                  </a:txBody>
                  <a:tcPr marL="59053" marR="59053" marT="29525" marB="29525"/>
                </a:tc>
                <a:extLst>
                  <a:ext uri="{0D108BD9-81ED-4DB2-BD59-A6C34878D82A}">
                    <a16:rowId xmlns:a16="http://schemas.microsoft.com/office/drawing/2014/main" val="10002"/>
                  </a:ext>
                </a:extLst>
              </a:tr>
              <a:tr h="703548">
                <a:tc>
                  <a:txBody>
                    <a:bodyPr/>
                    <a:lstStyle/>
                    <a:p>
                      <a:r>
                        <a:rPr lang="da-DK" sz="1400" b="1"/>
                        <a:t>At</a:t>
                      </a:r>
                      <a:r>
                        <a:rPr lang="da-DK" sz="1400" b="1" baseline="0"/>
                        <a:t> mine trænere/instruktører/lederne er dygtige</a:t>
                      </a:r>
                      <a:endParaRPr lang="da-DK" sz="1400" b="1"/>
                    </a:p>
                  </a:txBody>
                  <a:tcPr marL="59053" marR="59053" marT="29525" marB="29525"/>
                </a:tc>
                <a:tc>
                  <a:txBody>
                    <a:bodyPr/>
                    <a:lstStyle/>
                    <a:p>
                      <a:pPr algn="ctr"/>
                      <a:r>
                        <a:rPr lang="da-DK" sz="1400" b="1"/>
                        <a:t>87,2</a:t>
                      </a:r>
                      <a:r>
                        <a:rPr lang="da-DK" sz="1400" b="1" baseline="0"/>
                        <a:t> (78,2 i 2010)</a:t>
                      </a:r>
                      <a:endParaRPr lang="da-DK" sz="1400" b="1"/>
                    </a:p>
                  </a:txBody>
                  <a:tcPr marL="59053" marR="59053" marT="29525" marB="29525"/>
                </a:tc>
                <a:extLst>
                  <a:ext uri="{0D108BD9-81ED-4DB2-BD59-A6C34878D82A}">
                    <a16:rowId xmlns:a16="http://schemas.microsoft.com/office/drawing/2014/main" val="10003"/>
                  </a:ext>
                </a:extLst>
              </a:tr>
              <a:tr h="291243">
                <a:tc>
                  <a:txBody>
                    <a:bodyPr/>
                    <a:lstStyle/>
                    <a:p>
                      <a:r>
                        <a:rPr lang="da-DK" sz="1400" b="1"/>
                        <a:t>At det</a:t>
                      </a:r>
                      <a:r>
                        <a:rPr lang="da-DK" sz="1400" b="1" baseline="0"/>
                        <a:t> er seriøst</a:t>
                      </a:r>
                      <a:endParaRPr lang="da-DK" sz="1400" b="1"/>
                    </a:p>
                  </a:txBody>
                  <a:tcPr marL="59053" marR="59053" marT="29525" marB="29525"/>
                </a:tc>
                <a:tc>
                  <a:txBody>
                    <a:bodyPr/>
                    <a:lstStyle/>
                    <a:p>
                      <a:pPr algn="ctr"/>
                      <a:r>
                        <a:rPr lang="da-DK" sz="1400" b="1"/>
                        <a:t>77,8</a:t>
                      </a:r>
                    </a:p>
                  </a:txBody>
                  <a:tcPr marL="59053" marR="59053" marT="29525" marB="29525"/>
                </a:tc>
                <a:extLst>
                  <a:ext uri="{0D108BD9-81ED-4DB2-BD59-A6C34878D82A}">
                    <a16:rowId xmlns:a16="http://schemas.microsoft.com/office/drawing/2014/main" val="10004"/>
                  </a:ext>
                </a:extLst>
              </a:tr>
              <a:tr h="291243">
                <a:tc>
                  <a:txBody>
                    <a:bodyPr/>
                    <a:lstStyle/>
                    <a:p>
                      <a:r>
                        <a:rPr lang="da-DK" sz="1400" b="1"/>
                        <a:t>At jeg lærer noget nyt</a:t>
                      </a:r>
                    </a:p>
                  </a:txBody>
                  <a:tcPr marL="59053" marR="59053" marT="29525" marB="29525"/>
                </a:tc>
                <a:tc>
                  <a:txBody>
                    <a:bodyPr/>
                    <a:lstStyle/>
                    <a:p>
                      <a:pPr algn="ctr"/>
                      <a:r>
                        <a:rPr lang="da-DK" sz="1400" b="1"/>
                        <a:t>77,2</a:t>
                      </a:r>
                    </a:p>
                  </a:txBody>
                  <a:tcPr marL="59053" marR="59053" marT="29525" marB="29525"/>
                </a:tc>
                <a:extLst>
                  <a:ext uri="{0D108BD9-81ED-4DB2-BD59-A6C34878D82A}">
                    <a16:rowId xmlns:a16="http://schemas.microsoft.com/office/drawing/2014/main" val="10005"/>
                  </a:ext>
                </a:extLst>
              </a:tr>
              <a:tr h="291243">
                <a:tc>
                  <a:txBody>
                    <a:bodyPr/>
                    <a:lstStyle/>
                    <a:p>
                      <a:r>
                        <a:rPr lang="da-DK" sz="1400" b="1"/>
                        <a:t>At der er tid til at hygge sig</a:t>
                      </a:r>
                    </a:p>
                  </a:txBody>
                  <a:tcPr marL="59053" marR="59053" marT="29525" marB="29525"/>
                </a:tc>
                <a:tc>
                  <a:txBody>
                    <a:bodyPr/>
                    <a:lstStyle/>
                    <a:p>
                      <a:pPr algn="ctr"/>
                      <a:r>
                        <a:rPr lang="da-DK" sz="1400" b="1"/>
                        <a:t>76,1</a:t>
                      </a:r>
                    </a:p>
                  </a:txBody>
                  <a:tcPr marL="59053" marR="59053" marT="29525" marB="29525"/>
                </a:tc>
                <a:extLst>
                  <a:ext uri="{0D108BD9-81ED-4DB2-BD59-A6C34878D82A}">
                    <a16:rowId xmlns:a16="http://schemas.microsoft.com/office/drawing/2014/main" val="10006"/>
                  </a:ext>
                </a:extLst>
              </a:tr>
              <a:tr h="291243">
                <a:tc>
                  <a:txBody>
                    <a:bodyPr/>
                    <a:lstStyle/>
                    <a:p>
                      <a:r>
                        <a:rPr lang="da-DK" sz="1400" b="1"/>
                        <a:t>At lære nye at kende </a:t>
                      </a:r>
                    </a:p>
                  </a:txBody>
                  <a:tcPr marL="59053" marR="59053" marT="29525" marB="29525"/>
                </a:tc>
                <a:tc>
                  <a:txBody>
                    <a:bodyPr/>
                    <a:lstStyle/>
                    <a:p>
                      <a:pPr algn="ctr"/>
                      <a:r>
                        <a:rPr lang="da-DK" sz="1400" b="1" dirty="0"/>
                        <a:t>Drenge</a:t>
                      </a:r>
                      <a:r>
                        <a:rPr lang="da-DK" sz="1400" b="1" baseline="0" dirty="0"/>
                        <a:t> 54 – Piger 64</a:t>
                      </a:r>
                      <a:endParaRPr lang="da-DK" sz="1400" b="1" dirty="0"/>
                    </a:p>
                  </a:txBody>
                  <a:tcPr marL="59053" marR="59053" marT="29525" marB="2952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66487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B7E19C-2A33-4715-AC5B-DB6DA95D9E48}"/>
              </a:ext>
            </a:extLst>
          </p:cNvPr>
          <p:cNvSpPr>
            <a:spLocks noGrp="1"/>
          </p:cNvSpPr>
          <p:nvPr>
            <p:ph type="title"/>
          </p:nvPr>
        </p:nvSpPr>
        <p:spPr>
          <a:xfrm>
            <a:off x="394555" y="349934"/>
            <a:ext cx="8354891" cy="697835"/>
          </a:xfrm>
        </p:spPr>
        <p:txBody>
          <a:bodyPr vert="horz" lIns="68580" tIns="34290" rIns="68580" bIns="34290" rtlCol="0" anchor="b">
            <a:normAutofit/>
          </a:bodyPr>
          <a:lstStyle/>
          <a:p>
            <a:pPr algn="ctr"/>
            <a:r>
              <a:rPr lang="en-US" sz="2250">
                <a:solidFill>
                  <a:srgbClr val="FFFFFF"/>
                </a:solidFill>
              </a:rPr>
              <a:t>Motivationsfaktorer for deltagelse i faste fritidsaktiviteter i 9.kl (Børnerådet 2019)</a:t>
            </a:r>
          </a:p>
        </p:txBody>
      </p:sp>
      <p:graphicFrame>
        <p:nvGraphicFramePr>
          <p:cNvPr id="4" name="Pladsholder til indhold 3">
            <a:extLst>
              <a:ext uri="{FF2B5EF4-FFF2-40B4-BE49-F238E27FC236}">
                <a16:creationId xmlns:a16="http://schemas.microsoft.com/office/drawing/2014/main" id="{86BB3708-230E-4841-9DE4-3BCC1A4E236C}"/>
              </a:ext>
            </a:extLst>
          </p:cNvPr>
          <p:cNvGraphicFramePr>
            <a:graphicFrameLocks noGrp="1"/>
          </p:cNvGraphicFramePr>
          <p:nvPr>
            <p:ph idx="1"/>
          </p:nvPr>
        </p:nvGraphicFramePr>
        <p:xfrm>
          <a:off x="240030" y="1999083"/>
          <a:ext cx="8622616" cy="2764932"/>
        </p:xfrm>
        <a:graphic>
          <a:graphicData uri="http://schemas.openxmlformats.org/drawingml/2006/table">
            <a:tbl>
              <a:tblPr firstRow="1" bandRow="1">
                <a:tableStyleId>{5C22544A-7EE6-4342-B048-85BDC9FD1C3A}</a:tableStyleId>
              </a:tblPr>
              <a:tblGrid>
                <a:gridCol w="6707327">
                  <a:extLst>
                    <a:ext uri="{9D8B030D-6E8A-4147-A177-3AD203B41FA5}">
                      <a16:colId xmlns:a16="http://schemas.microsoft.com/office/drawing/2014/main" val="3500207036"/>
                    </a:ext>
                  </a:extLst>
                </a:gridCol>
                <a:gridCol w="1915289">
                  <a:extLst>
                    <a:ext uri="{9D8B030D-6E8A-4147-A177-3AD203B41FA5}">
                      <a16:colId xmlns:a16="http://schemas.microsoft.com/office/drawing/2014/main" val="875708302"/>
                    </a:ext>
                  </a:extLst>
                </a:gridCol>
              </a:tblGrid>
              <a:tr h="460822">
                <a:tc>
                  <a:txBody>
                    <a:bodyPr/>
                    <a:lstStyle/>
                    <a:p>
                      <a:endParaRPr lang="da-DK" sz="2100"/>
                    </a:p>
                  </a:txBody>
                  <a:tcPr marL="107168" marR="107168" marT="53584" marB="53584"/>
                </a:tc>
                <a:tc>
                  <a:txBody>
                    <a:bodyPr/>
                    <a:lstStyle/>
                    <a:p>
                      <a:pPr algn="ctr"/>
                      <a:r>
                        <a:rPr lang="da-DK" sz="2100"/>
                        <a:t>Pct.</a:t>
                      </a:r>
                    </a:p>
                  </a:txBody>
                  <a:tcPr marL="107168" marR="107168" marT="53584" marB="53584"/>
                </a:tc>
                <a:extLst>
                  <a:ext uri="{0D108BD9-81ED-4DB2-BD59-A6C34878D82A}">
                    <a16:rowId xmlns:a16="http://schemas.microsoft.com/office/drawing/2014/main" val="2476809324"/>
                  </a:ext>
                </a:extLst>
              </a:tr>
              <a:tr h="460822">
                <a:tc>
                  <a:txBody>
                    <a:bodyPr/>
                    <a:lstStyle/>
                    <a:p>
                      <a:r>
                        <a:rPr lang="da-DK" sz="2100"/>
                        <a:t>Fordi jeg har lyst</a:t>
                      </a:r>
                    </a:p>
                  </a:txBody>
                  <a:tcPr marL="107168" marR="107168" marT="53584" marB="53584"/>
                </a:tc>
                <a:tc>
                  <a:txBody>
                    <a:bodyPr/>
                    <a:lstStyle/>
                    <a:p>
                      <a:pPr algn="ctr"/>
                      <a:r>
                        <a:rPr lang="da-DK" sz="2100"/>
                        <a:t>97</a:t>
                      </a:r>
                    </a:p>
                  </a:txBody>
                  <a:tcPr marL="107168" marR="107168" marT="53584" marB="53584"/>
                </a:tc>
                <a:extLst>
                  <a:ext uri="{0D108BD9-81ED-4DB2-BD59-A6C34878D82A}">
                    <a16:rowId xmlns:a16="http://schemas.microsoft.com/office/drawing/2014/main" val="2350780641"/>
                  </a:ext>
                </a:extLst>
              </a:tr>
              <a:tr h="460822">
                <a:tc>
                  <a:txBody>
                    <a:bodyPr/>
                    <a:lstStyle/>
                    <a:p>
                      <a:r>
                        <a:rPr lang="da-DK" sz="2100"/>
                        <a:t>Fordi det er sjovt</a:t>
                      </a:r>
                    </a:p>
                  </a:txBody>
                  <a:tcPr marL="107168" marR="107168" marT="53584" marB="53584"/>
                </a:tc>
                <a:tc>
                  <a:txBody>
                    <a:bodyPr/>
                    <a:lstStyle/>
                    <a:p>
                      <a:pPr algn="ctr"/>
                      <a:r>
                        <a:rPr lang="da-DK" sz="2100"/>
                        <a:t>94</a:t>
                      </a:r>
                    </a:p>
                  </a:txBody>
                  <a:tcPr marL="107168" marR="107168" marT="53584" marB="53584"/>
                </a:tc>
                <a:extLst>
                  <a:ext uri="{0D108BD9-81ED-4DB2-BD59-A6C34878D82A}">
                    <a16:rowId xmlns:a16="http://schemas.microsoft.com/office/drawing/2014/main" val="468508837"/>
                  </a:ext>
                </a:extLst>
              </a:tr>
              <a:tr h="460822">
                <a:tc>
                  <a:txBody>
                    <a:bodyPr/>
                    <a:lstStyle/>
                    <a:p>
                      <a:r>
                        <a:rPr lang="da-DK" sz="2100"/>
                        <a:t>For at udvikle mig og blive bedre</a:t>
                      </a:r>
                    </a:p>
                  </a:txBody>
                  <a:tcPr marL="107168" marR="107168" marT="53584" marB="53584"/>
                </a:tc>
                <a:tc>
                  <a:txBody>
                    <a:bodyPr/>
                    <a:lstStyle/>
                    <a:p>
                      <a:pPr algn="ctr"/>
                      <a:r>
                        <a:rPr lang="da-DK" sz="2100"/>
                        <a:t>91</a:t>
                      </a:r>
                    </a:p>
                  </a:txBody>
                  <a:tcPr marL="107168" marR="107168" marT="53584" marB="53584"/>
                </a:tc>
                <a:extLst>
                  <a:ext uri="{0D108BD9-81ED-4DB2-BD59-A6C34878D82A}">
                    <a16:rowId xmlns:a16="http://schemas.microsoft.com/office/drawing/2014/main" val="3267882605"/>
                  </a:ext>
                </a:extLst>
              </a:tr>
              <a:tr h="460822">
                <a:tc>
                  <a:txBody>
                    <a:bodyPr/>
                    <a:lstStyle/>
                    <a:p>
                      <a:r>
                        <a:rPr lang="da-DK" sz="2100"/>
                        <a:t>På grund af sammenholdet og fællesskabet</a:t>
                      </a:r>
                    </a:p>
                  </a:txBody>
                  <a:tcPr marL="107168" marR="107168" marT="53584" marB="53584"/>
                </a:tc>
                <a:tc>
                  <a:txBody>
                    <a:bodyPr/>
                    <a:lstStyle/>
                    <a:p>
                      <a:pPr algn="ctr"/>
                      <a:r>
                        <a:rPr lang="da-DK" sz="2100"/>
                        <a:t>81</a:t>
                      </a:r>
                    </a:p>
                  </a:txBody>
                  <a:tcPr marL="107168" marR="107168" marT="53584" marB="53584"/>
                </a:tc>
                <a:extLst>
                  <a:ext uri="{0D108BD9-81ED-4DB2-BD59-A6C34878D82A}">
                    <a16:rowId xmlns:a16="http://schemas.microsoft.com/office/drawing/2014/main" val="1625621438"/>
                  </a:ext>
                </a:extLst>
              </a:tr>
              <a:tr h="460822">
                <a:tc>
                  <a:txBody>
                    <a:bodyPr/>
                    <a:lstStyle/>
                    <a:p>
                      <a:r>
                        <a:rPr lang="da-DK" sz="2100"/>
                        <a:t>Fordi jeg oplever det som et frirum i hverdagen</a:t>
                      </a:r>
                    </a:p>
                  </a:txBody>
                  <a:tcPr marL="107168" marR="107168" marT="53584" marB="53584"/>
                </a:tc>
                <a:tc>
                  <a:txBody>
                    <a:bodyPr/>
                    <a:lstStyle/>
                    <a:p>
                      <a:pPr algn="ctr"/>
                      <a:r>
                        <a:rPr lang="da-DK" sz="2100"/>
                        <a:t>80</a:t>
                      </a:r>
                    </a:p>
                  </a:txBody>
                  <a:tcPr marL="107168" marR="107168" marT="53584" marB="53584"/>
                </a:tc>
                <a:extLst>
                  <a:ext uri="{0D108BD9-81ED-4DB2-BD59-A6C34878D82A}">
                    <a16:rowId xmlns:a16="http://schemas.microsoft.com/office/drawing/2014/main" val="920361297"/>
                  </a:ext>
                </a:extLst>
              </a:tr>
            </a:tbl>
          </a:graphicData>
        </a:graphic>
      </p:graphicFrame>
    </p:spTree>
    <p:extLst>
      <p:ext uri="{BB962C8B-B14F-4D97-AF65-F5344CB8AC3E}">
        <p14:creationId xmlns:p14="http://schemas.microsoft.com/office/powerpoint/2010/main" val="4058628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1D9F7BF7-0470-4643-98A4-6BC35B3D4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868270" cy="3712975"/>
          </a:xfrm>
          <a:custGeom>
            <a:avLst/>
            <a:gdLst>
              <a:gd name="connsiteX0" fmla="*/ 5157694 w 5157694"/>
              <a:gd name="connsiteY0" fmla="*/ 0 h 4950634"/>
              <a:gd name="connsiteX1" fmla="*/ 263400 w 5157694"/>
              <a:gd name="connsiteY1" fmla="*/ 0 h 4950634"/>
              <a:gd name="connsiteX2" fmla="*/ 161950 w 5157694"/>
              <a:gd name="connsiteY2" fmla="*/ 277179 h 4950634"/>
              <a:gd name="connsiteX3" fmla="*/ 0 w 5157694"/>
              <a:gd name="connsiteY3" fmla="*/ 1348379 h 4950634"/>
              <a:gd name="connsiteX4" fmla="*/ 3602256 w 5157694"/>
              <a:gd name="connsiteY4" fmla="*/ 4950634 h 4950634"/>
              <a:gd name="connsiteX5" fmla="*/ 4984183 w 5157694"/>
              <a:gd name="connsiteY5" fmla="*/ 4676036 h 4950634"/>
              <a:gd name="connsiteX6" fmla="*/ 5157694 w 5157694"/>
              <a:gd name="connsiteY6" fmla="*/ 4598233 h 49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7694" h="4950634">
                <a:moveTo>
                  <a:pt x="5157694" y="0"/>
                </a:moveTo>
                <a:lnTo>
                  <a:pt x="263400" y="0"/>
                </a:lnTo>
                <a:lnTo>
                  <a:pt x="161950" y="277179"/>
                </a:lnTo>
                <a:cubicBezTo>
                  <a:pt x="56700" y="615571"/>
                  <a:pt x="0" y="975354"/>
                  <a:pt x="0" y="1348379"/>
                </a:cubicBezTo>
                <a:cubicBezTo>
                  <a:pt x="0" y="3337849"/>
                  <a:pt x="1612786" y="4950634"/>
                  <a:pt x="3602256" y="4950634"/>
                </a:cubicBezTo>
                <a:cubicBezTo>
                  <a:pt x="4091852" y="4950634"/>
                  <a:pt x="4558635" y="4852960"/>
                  <a:pt x="4984183" y="4676036"/>
                </a:cubicBezTo>
                <a:lnTo>
                  <a:pt x="5157694" y="459823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644AD5F1-5EFA-450C-8A99-3B23B033F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698988" cy="3543696"/>
          </a:xfrm>
          <a:custGeom>
            <a:avLst/>
            <a:gdLst>
              <a:gd name="connsiteX0" fmla="*/ 4931983 w 4931983"/>
              <a:gd name="connsiteY0" fmla="*/ 0 h 4724929"/>
              <a:gd name="connsiteX1" fmla="*/ 281761 w 4931983"/>
              <a:gd name="connsiteY1" fmla="*/ 0 h 4724929"/>
              <a:gd name="connsiteX2" fmla="*/ 265347 w 4931983"/>
              <a:gd name="connsiteY2" fmla="*/ 34074 h 4724929"/>
              <a:gd name="connsiteX3" fmla="*/ 0 w 4931983"/>
              <a:gd name="connsiteY3" fmla="*/ 1348380 h 4724929"/>
              <a:gd name="connsiteX4" fmla="*/ 3376549 w 4931983"/>
              <a:gd name="connsiteY4" fmla="*/ 4724929 h 4724929"/>
              <a:gd name="connsiteX5" fmla="*/ 4840423 w 4931983"/>
              <a:gd name="connsiteY5" fmla="*/ 4391965 h 4724929"/>
              <a:gd name="connsiteX6" fmla="*/ 4931983 w 4931983"/>
              <a:gd name="connsiteY6" fmla="*/ 4341519 h 472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1983" h="4724929">
                <a:moveTo>
                  <a:pt x="4931983" y="0"/>
                </a:moveTo>
                <a:lnTo>
                  <a:pt x="281761" y="0"/>
                </a:lnTo>
                <a:lnTo>
                  <a:pt x="265347" y="34074"/>
                </a:lnTo>
                <a:cubicBezTo>
                  <a:pt x="94485" y="438040"/>
                  <a:pt x="0" y="882177"/>
                  <a:pt x="0" y="1348380"/>
                </a:cubicBezTo>
                <a:cubicBezTo>
                  <a:pt x="0" y="3213197"/>
                  <a:pt x="1511732" y="4724929"/>
                  <a:pt x="3376549" y="4724929"/>
                </a:cubicBezTo>
                <a:cubicBezTo>
                  <a:pt x="3901029" y="4724929"/>
                  <a:pt x="4397579" y="4605349"/>
                  <a:pt x="4840423" y="4391965"/>
                </a:cubicBezTo>
                <a:lnTo>
                  <a:pt x="4931983" y="43415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674" name="Titel 1">
            <a:extLst>
              <a:ext uri="{FF2B5EF4-FFF2-40B4-BE49-F238E27FC236}">
                <a16:creationId xmlns:a16="http://schemas.microsoft.com/office/drawing/2014/main" id="{2906B3FE-B916-42A9-B982-490D5A539FEE}"/>
              </a:ext>
            </a:extLst>
          </p:cNvPr>
          <p:cNvSpPr>
            <a:spLocks noGrp="1"/>
          </p:cNvSpPr>
          <p:nvPr>
            <p:ph type="title"/>
          </p:nvPr>
        </p:nvSpPr>
        <p:spPr>
          <a:xfrm>
            <a:off x="600823" y="452628"/>
            <a:ext cx="2415800" cy="2277125"/>
          </a:xfrm>
        </p:spPr>
        <p:txBody>
          <a:bodyPr rtlCol="0">
            <a:normAutofit/>
          </a:bodyPr>
          <a:lstStyle/>
          <a:p>
            <a:pPr defTabSz="342895">
              <a:defRPr/>
            </a:pPr>
            <a:r>
              <a:rPr lang="da-DK" altLang="da-DK">
                <a:solidFill>
                  <a:schemeClr val="bg1">
                    <a:lumMod val="85000"/>
                    <a:lumOff val="15000"/>
                  </a:schemeClr>
                </a:solidFill>
              </a:rPr>
              <a:t>Hvad er knapt så vigtigt….?</a:t>
            </a:r>
          </a:p>
        </p:txBody>
      </p:sp>
      <p:graphicFrame>
        <p:nvGraphicFramePr>
          <p:cNvPr id="4" name="Pladsholder til indhold 3">
            <a:extLst>
              <a:ext uri="{FF2B5EF4-FFF2-40B4-BE49-F238E27FC236}">
                <a16:creationId xmlns:a16="http://schemas.microsoft.com/office/drawing/2014/main" id="{7ABCF16A-9AD7-432D-ADD6-013E7008BD87}"/>
              </a:ext>
            </a:extLst>
          </p:cNvPr>
          <p:cNvGraphicFramePr>
            <a:graphicFrameLocks noGrp="1"/>
          </p:cNvGraphicFramePr>
          <p:nvPr>
            <p:ph idx="1"/>
            <p:extLst>
              <p:ext uri="{D42A27DB-BD31-4B8C-83A1-F6EECF244321}">
                <p14:modId xmlns:p14="http://schemas.microsoft.com/office/powerpoint/2010/main" val="2238717409"/>
              </p:ext>
            </p:extLst>
          </p:nvPr>
        </p:nvGraphicFramePr>
        <p:xfrm>
          <a:off x="4262718" y="1078853"/>
          <a:ext cx="4583473" cy="3386406"/>
        </p:xfrm>
        <a:graphic>
          <a:graphicData uri="http://schemas.openxmlformats.org/drawingml/2006/table">
            <a:tbl>
              <a:tblPr firstRow="1" bandRow="1">
                <a:tableStyleId>{5C22544A-7EE6-4342-B048-85BDC9FD1C3A}</a:tableStyleId>
              </a:tblPr>
              <a:tblGrid>
                <a:gridCol w="3212600">
                  <a:extLst>
                    <a:ext uri="{9D8B030D-6E8A-4147-A177-3AD203B41FA5}">
                      <a16:colId xmlns:a16="http://schemas.microsoft.com/office/drawing/2014/main" val="20000"/>
                    </a:ext>
                  </a:extLst>
                </a:gridCol>
                <a:gridCol w="1370873">
                  <a:extLst>
                    <a:ext uri="{9D8B030D-6E8A-4147-A177-3AD203B41FA5}">
                      <a16:colId xmlns:a16="http://schemas.microsoft.com/office/drawing/2014/main" val="20001"/>
                    </a:ext>
                  </a:extLst>
                </a:gridCol>
              </a:tblGrid>
              <a:tr h="465237">
                <a:tc>
                  <a:txBody>
                    <a:bodyPr/>
                    <a:lstStyle/>
                    <a:p>
                      <a:endParaRPr lang="da-DK" sz="2300"/>
                    </a:p>
                  </a:txBody>
                  <a:tcPr marL="74933" marR="74933" marT="37476" marB="37476"/>
                </a:tc>
                <a:tc>
                  <a:txBody>
                    <a:bodyPr/>
                    <a:lstStyle/>
                    <a:p>
                      <a:pPr algn="ctr"/>
                      <a:r>
                        <a:rPr lang="da-DK" sz="2300"/>
                        <a:t>Pct.</a:t>
                      </a:r>
                    </a:p>
                  </a:txBody>
                  <a:tcPr marL="74933" marR="74933" marT="37476" marB="37476"/>
                </a:tc>
                <a:extLst>
                  <a:ext uri="{0D108BD9-81ED-4DB2-BD59-A6C34878D82A}">
                    <a16:rowId xmlns:a16="http://schemas.microsoft.com/office/drawing/2014/main" val="10000"/>
                  </a:ext>
                </a:extLst>
              </a:tr>
              <a:tr h="818644">
                <a:tc>
                  <a:txBody>
                    <a:bodyPr/>
                    <a:lstStyle/>
                    <a:p>
                      <a:r>
                        <a:rPr lang="da-DK" sz="2300"/>
                        <a:t>At træner</a:t>
                      </a:r>
                      <a:r>
                        <a:rPr lang="da-DK" sz="2300" baseline="0"/>
                        <a:t>e/instruktører </a:t>
                      </a:r>
                      <a:r>
                        <a:rPr lang="da-DK" sz="2300"/>
                        <a:t>er unge</a:t>
                      </a:r>
                    </a:p>
                  </a:txBody>
                  <a:tcPr marL="74933" marR="74933" marT="37476" marB="37476"/>
                </a:tc>
                <a:tc>
                  <a:txBody>
                    <a:bodyPr/>
                    <a:lstStyle/>
                    <a:p>
                      <a:pPr algn="ctr"/>
                      <a:r>
                        <a:rPr lang="da-DK" sz="2300"/>
                        <a:t>14,7 </a:t>
                      </a:r>
                    </a:p>
                  </a:txBody>
                  <a:tcPr marL="74933" marR="74933" marT="37476" marB="37476"/>
                </a:tc>
                <a:extLst>
                  <a:ext uri="{0D108BD9-81ED-4DB2-BD59-A6C34878D82A}">
                    <a16:rowId xmlns:a16="http://schemas.microsoft.com/office/drawing/2014/main" val="10001"/>
                  </a:ext>
                </a:extLst>
              </a:tr>
              <a:tr h="818644">
                <a:tc>
                  <a:txBody>
                    <a:bodyPr/>
                    <a:lstStyle/>
                    <a:p>
                      <a:r>
                        <a:rPr lang="da-DK" sz="2300"/>
                        <a:t>At mødetiderne er fleksible</a:t>
                      </a:r>
                    </a:p>
                  </a:txBody>
                  <a:tcPr marL="74933" marR="74933" marT="37476" marB="37476"/>
                </a:tc>
                <a:tc>
                  <a:txBody>
                    <a:bodyPr/>
                    <a:lstStyle/>
                    <a:p>
                      <a:pPr algn="ctr"/>
                      <a:r>
                        <a:rPr lang="da-DK" sz="2300"/>
                        <a:t>17,3</a:t>
                      </a:r>
                    </a:p>
                  </a:txBody>
                  <a:tcPr marL="74933" marR="74933" marT="37476" marB="37476"/>
                </a:tc>
                <a:extLst>
                  <a:ext uri="{0D108BD9-81ED-4DB2-BD59-A6C34878D82A}">
                    <a16:rowId xmlns:a16="http://schemas.microsoft.com/office/drawing/2014/main" val="10002"/>
                  </a:ext>
                </a:extLst>
              </a:tr>
              <a:tr h="465237">
                <a:tc>
                  <a:txBody>
                    <a:bodyPr/>
                    <a:lstStyle/>
                    <a:p>
                      <a:r>
                        <a:rPr lang="da-DK" sz="2300"/>
                        <a:t>At det ikke er for dyrt</a:t>
                      </a:r>
                    </a:p>
                  </a:txBody>
                  <a:tcPr marL="74933" marR="74933" marT="37476" marB="37476"/>
                </a:tc>
                <a:tc>
                  <a:txBody>
                    <a:bodyPr/>
                    <a:lstStyle/>
                    <a:p>
                      <a:pPr algn="ctr"/>
                      <a:r>
                        <a:rPr lang="da-DK" sz="2300"/>
                        <a:t>23,5</a:t>
                      </a:r>
                    </a:p>
                  </a:txBody>
                  <a:tcPr marL="74933" marR="74933" marT="37476" marB="37476"/>
                </a:tc>
                <a:extLst>
                  <a:ext uri="{0D108BD9-81ED-4DB2-BD59-A6C34878D82A}">
                    <a16:rowId xmlns:a16="http://schemas.microsoft.com/office/drawing/2014/main" val="10003"/>
                  </a:ext>
                </a:extLst>
              </a:tr>
              <a:tr h="818644">
                <a:tc>
                  <a:txBody>
                    <a:bodyPr/>
                    <a:lstStyle/>
                    <a:p>
                      <a:r>
                        <a:rPr lang="da-DK" sz="2300"/>
                        <a:t>At det er tæt på hvor jeg bor</a:t>
                      </a:r>
                    </a:p>
                  </a:txBody>
                  <a:tcPr marL="74933" marR="74933" marT="37476" marB="37476"/>
                </a:tc>
                <a:tc>
                  <a:txBody>
                    <a:bodyPr/>
                    <a:lstStyle/>
                    <a:p>
                      <a:pPr algn="ctr"/>
                      <a:r>
                        <a:rPr lang="da-DK" sz="2300"/>
                        <a:t>35,1</a:t>
                      </a:r>
                    </a:p>
                  </a:txBody>
                  <a:tcPr marL="74933" marR="74933" marT="37476" marB="37476"/>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0510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323" name="Pladsholder til indhold 5">
            <a:extLst>
              <a:ext uri="{FF2B5EF4-FFF2-40B4-BE49-F238E27FC236}">
                <a16:creationId xmlns:a16="http://schemas.microsoft.com/office/drawing/2014/main" id="{A35902AF-A2EE-4F55-A9B4-2FD4FB23145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9143980" cy="5143490"/>
          </a:xfrm>
          <a:prstGeom prst="rect">
            <a:avLst/>
          </a:prstGeom>
        </p:spPr>
      </p:pic>
      <p:sp>
        <p:nvSpPr>
          <p:cNvPr id="136" name="Rectangle 13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90106"/>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6B8031C-44BC-4749-ABA9-E88E76FD62CC}"/>
              </a:ext>
            </a:extLst>
          </p:cNvPr>
          <p:cNvSpPr>
            <a:spLocks noGrp="1"/>
          </p:cNvSpPr>
          <p:nvPr>
            <p:ph type="title"/>
          </p:nvPr>
        </p:nvSpPr>
        <p:spPr>
          <a:xfrm>
            <a:off x="392906" y="3987930"/>
            <a:ext cx="8408194" cy="558627"/>
          </a:xfrm>
        </p:spPr>
        <p:txBody>
          <a:bodyPr vert="horz" lIns="91440" tIns="45720" rIns="91440" bIns="45720" rtlCol="0" anchor="ctr">
            <a:normAutofit/>
          </a:bodyPr>
          <a:lstStyle/>
          <a:p>
            <a:pPr algn="ctr" defTabSz="914400">
              <a:defRPr/>
            </a:pPr>
            <a:r>
              <a:rPr lang="en-US" sz="2700">
                <a:solidFill>
                  <a:schemeClr val="tx1">
                    <a:lumMod val="85000"/>
                    <a:lumOff val="15000"/>
                  </a:schemeClr>
                </a:solidFill>
              </a:rPr>
              <a:t>Alder spiller ingen rolle!</a:t>
            </a:r>
          </a:p>
        </p:txBody>
      </p:sp>
      <p:cxnSp>
        <p:nvCxnSpPr>
          <p:cNvPr id="138" name="Straight Connector 13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93148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60113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0180" name="Pladsholder til sidefod 3">
            <a:extLst>
              <a:ext uri="{FF2B5EF4-FFF2-40B4-BE49-F238E27FC236}">
                <a16:creationId xmlns:a16="http://schemas.microsoft.com/office/drawing/2014/main" id="{5F533F7D-F4A9-44D9-A016-554FD85BD083}"/>
              </a:ext>
            </a:extLst>
          </p:cNvPr>
          <p:cNvSpPr>
            <a:spLocks noGrp="1" noChangeArrowheads="1"/>
          </p:cNvSpPr>
          <p:nvPr>
            <p:ph type="ftr" sz="quarter" idx="11"/>
          </p:nvPr>
        </p:nvSpPr>
        <p:spPr bwMode="auto">
          <a:xfrm>
            <a:off x="3028950" y="4767262"/>
            <a:ext cx="3086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a:lnSpc>
                <a:spcPct val="90000"/>
              </a:lnSpc>
              <a:spcAft>
                <a:spcPts val="450"/>
              </a:spcAft>
              <a:defRPr/>
            </a:pPr>
            <a:r>
              <a:rPr lang="en-US" altLang="da-DK" sz="1200" kern="1200">
                <a:solidFill>
                  <a:srgbClr val="FFFFFF"/>
                </a:solidFill>
                <a:latin typeface="+mn-lt"/>
                <a:ea typeface="+mn-ea"/>
                <a:cs typeface="+mn-cs"/>
              </a:rPr>
              <a:t>Center for Ungdomstudier (CUR)</a:t>
            </a:r>
          </a:p>
        </p:txBody>
      </p:sp>
    </p:spTree>
    <p:extLst>
      <p:ext uri="{BB962C8B-B14F-4D97-AF65-F5344CB8AC3E}">
        <p14:creationId xmlns:p14="http://schemas.microsoft.com/office/powerpoint/2010/main" val="1464521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227" name="Pladsholder til indhold 3" descr="Et billede, der indeholder bygning, person, himmel, udendørs&#10;&#10;Beskrivelse, der er oprettet med meget høj sikkerhed">
            <a:extLst>
              <a:ext uri="{FF2B5EF4-FFF2-40B4-BE49-F238E27FC236}">
                <a16:creationId xmlns:a16="http://schemas.microsoft.com/office/drawing/2014/main" id="{AC181F76-181A-46D9-9E98-66D6E642339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722" b="4278"/>
          <a:stretch/>
        </p:blipFill>
        <p:spPr>
          <a:xfrm>
            <a:off x="20" y="10"/>
            <a:ext cx="9143980" cy="5143490"/>
          </a:xfrm>
          <a:prstGeom prst="rect">
            <a:avLst/>
          </a:prstGeom>
        </p:spPr>
      </p:pic>
      <p:sp>
        <p:nvSpPr>
          <p:cNvPr id="136" name="Rectangle 13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90106"/>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el 1">
            <a:extLst>
              <a:ext uri="{FF2B5EF4-FFF2-40B4-BE49-F238E27FC236}">
                <a16:creationId xmlns:a16="http://schemas.microsoft.com/office/drawing/2014/main" id="{0864E0B9-B7A1-44D5-8E1D-3B2B78BB1E01}"/>
              </a:ext>
            </a:extLst>
          </p:cNvPr>
          <p:cNvSpPr>
            <a:spLocks noGrp="1"/>
          </p:cNvSpPr>
          <p:nvPr>
            <p:ph type="title"/>
          </p:nvPr>
        </p:nvSpPr>
        <p:spPr>
          <a:xfrm>
            <a:off x="392906" y="3987930"/>
            <a:ext cx="8408194" cy="558627"/>
          </a:xfrm>
          <a:prstGeom prst="ellipse">
            <a:avLst/>
          </a:prstGeom>
        </p:spPr>
        <p:txBody>
          <a:bodyPr vert="horz" lIns="91440" tIns="45720" rIns="91440" bIns="45720" rtlCol="0" anchor="ctr">
            <a:normAutofit/>
          </a:bodyPr>
          <a:lstStyle/>
          <a:p>
            <a:pPr algn="ctr" defTabSz="914400">
              <a:defRPr/>
            </a:pPr>
            <a:r>
              <a:rPr lang="en-US" altLang="da-DK" sz="1100">
                <a:solidFill>
                  <a:schemeClr val="tx1">
                    <a:lumMod val="85000"/>
                    <a:lumOff val="15000"/>
                  </a:schemeClr>
                </a:solidFill>
              </a:rPr>
              <a:t>De kollektivt orienterede individualister</a:t>
            </a:r>
            <a:br>
              <a:rPr lang="en-US" altLang="da-DK" sz="1100">
                <a:solidFill>
                  <a:schemeClr val="tx1">
                    <a:lumMod val="85000"/>
                    <a:lumOff val="15000"/>
                  </a:schemeClr>
                </a:solidFill>
              </a:rPr>
            </a:br>
            <a:r>
              <a:rPr lang="en-US" altLang="da-DK" sz="1100">
                <a:solidFill>
                  <a:schemeClr val="tx1">
                    <a:lumMod val="85000"/>
                    <a:lumOff val="15000"/>
                  </a:schemeClr>
                </a:solidFill>
              </a:rPr>
              <a:t>Studenter 2019</a:t>
            </a:r>
          </a:p>
        </p:txBody>
      </p:sp>
      <p:cxnSp>
        <p:nvCxnSpPr>
          <p:cNvPr id="138" name="Straight Connector 13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93148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60113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605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pic>
        <p:nvPicPr>
          <p:cNvPr id="3074" name="Picture 2" descr="C:\Users\danp\Desktop\SK10-6_2078x1500.jpg"/>
          <p:cNvPicPr>
            <a:picLocks noChangeAspect="1" noChangeArrowheads="1"/>
          </p:cNvPicPr>
          <p:nvPr/>
        </p:nvPicPr>
        <p:blipFill rotWithShape="1">
          <a:blip r:embed="rId2">
            <a:extLst>
              <a:ext uri="{28A0092B-C50C-407E-A947-70E740481C1C}">
                <a14:useLocalDpi xmlns:a14="http://schemas.microsoft.com/office/drawing/2010/main" val="0"/>
              </a:ext>
            </a:extLst>
          </a:blip>
          <a:srcRect t="34362" b="9840"/>
          <a:stretch/>
        </p:blipFill>
        <p:spPr bwMode="auto">
          <a:xfrm>
            <a:off x="-24" y="10"/>
            <a:ext cx="9144023" cy="368629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798897" y="3840480"/>
            <a:ext cx="7543800" cy="617220"/>
          </a:xfrm>
        </p:spPr>
        <p:txBody>
          <a:bodyPr vert="horz" lIns="91440" tIns="45720" rIns="91440" bIns="45720" rtlCol="0" anchor="b">
            <a:normAutofit/>
          </a:bodyPr>
          <a:lstStyle/>
          <a:p>
            <a:pPr defTabSz="914400"/>
            <a:r>
              <a:rPr lang="en-US" sz="2700" spc="-50" dirty="0">
                <a:solidFill>
                  <a:srgbClr val="FFFFFF"/>
                </a:solidFill>
              </a:rPr>
              <a:t>5.klasse i 2019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28651" y="214653"/>
            <a:ext cx="7608404" cy="1190852"/>
          </a:xfrm>
        </p:spPr>
        <p:txBody>
          <a:bodyPr/>
          <a:lstStyle/>
          <a:p>
            <a:pPr algn="ctr"/>
            <a:r>
              <a:rPr lang="da-DK" sz="3000" b="1" dirty="0"/>
              <a:t>Fra 1.division til Superligaen på 6 uger!</a:t>
            </a:r>
          </a:p>
        </p:txBody>
      </p:sp>
      <p:pic>
        <p:nvPicPr>
          <p:cNvPr id="4" name="Billede 3" descr="Træning2.jpg"/>
          <p:cNvPicPr>
            <a:picLocks noChangeAspect="1"/>
          </p:cNvPicPr>
          <p:nvPr/>
        </p:nvPicPr>
        <p:blipFill rotWithShape="1">
          <a:blip r:embed="rId2">
            <a:extLst>
              <a:ext uri="{28A0092B-C50C-407E-A947-70E740481C1C}">
                <a14:useLocalDpi xmlns:a14="http://schemas.microsoft.com/office/drawing/2010/main" val="0"/>
              </a:ext>
            </a:extLst>
          </a:blip>
          <a:srcRect l="16343"/>
          <a:stretch/>
        </p:blipFill>
        <p:spPr>
          <a:xfrm>
            <a:off x="2884097" y="2676505"/>
            <a:ext cx="2919377" cy="2325897"/>
          </a:xfrm>
          <a:prstGeom prst="rect">
            <a:avLst/>
          </a:prstGeom>
        </p:spPr>
      </p:pic>
      <p:sp>
        <p:nvSpPr>
          <p:cNvPr id="6" name="Tekstfelt 5"/>
          <p:cNvSpPr txBox="1"/>
          <p:nvPr/>
        </p:nvSpPr>
        <p:spPr>
          <a:xfrm>
            <a:off x="881988" y="2680882"/>
            <a:ext cx="1644681" cy="507831"/>
          </a:xfrm>
          <a:prstGeom prst="rect">
            <a:avLst/>
          </a:prstGeom>
          <a:noFill/>
        </p:spPr>
        <p:txBody>
          <a:bodyPr wrap="none" rtlCol="0">
            <a:spAutoFit/>
          </a:bodyPr>
          <a:lstStyle/>
          <a:p>
            <a:pPr lvl="0"/>
            <a:r>
              <a:rPr lang="da-DK" sz="1350" b="1" dirty="0">
                <a:latin typeface="Garamond" panose="02020404030301010803" pitchFamily="18" charset="0"/>
                <a:ea typeface="Calibri" panose="020F0502020204030204" pitchFamily="34" charset="0"/>
                <a:cs typeface="Times New Roman" panose="02020603050405020304" pitchFamily="18" charset="0"/>
              </a:rPr>
              <a:t>Lektiebyrden</a:t>
            </a:r>
            <a:r>
              <a:rPr lang="da-DK" sz="1350" dirty="0">
                <a:latin typeface="Garamond" panose="02020404030301010803" pitchFamily="18" charset="0"/>
                <a:ea typeface="Calibri" panose="020F0502020204030204" pitchFamily="34" charset="0"/>
                <a:cs typeface="Times New Roman" panose="02020603050405020304" pitchFamily="18" charset="0"/>
              </a:rPr>
              <a:t> vokser</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endParaRPr lang="da-DK" sz="1350" dirty="0"/>
          </a:p>
        </p:txBody>
      </p:sp>
      <p:sp>
        <p:nvSpPr>
          <p:cNvPr id="7" name="Rektangel 6"/>
          <p:cNvSpPr/>
          <p:nvPr/>
        </p:nvSpPr>
        <p:spPr>
          <a:xfrm>
            <a:off x="5320035" y="1581575"/>
            <a:ext cx="2088656" cy="997261"/>
          </a:xfrm>
          <a:prstGeom prst="rect">
            <a:avLst/>
          </a:prstGeom>
        </p:spPr>
        <p:txBody>
          <a:bodyPr wrap="square">
            <a:spAutoFit/>
          </a:bodyPr>
          <a:lstStyle/>
          <a:p>
            <a:pPr lvl="0">
              <a:lnSpc>
                <a:spcPct val="110000"/>
              </a:lnSpc>
            </a:pPr>
            <a:r>
              <a:rPr lang="da-DK" sz="1350" dirty="0">
                <a:latin typeface="Garamond" panose="02020404030301010803" pitchFamily="18" charset="0"/>
                <a:ea typeface="Calibri" panose="020F0502020204030204" pitchFamily="34" charset="0"/>
                <a:cs typeface="Times New Roman" panose="02020603050405020304" pitchFamily="18" charset="0"/>
              </a:rPr>
              <a:t>Det store flertal bruge </a:t>
            </a:r>
            <a:r>
              <a:rPr lang="da-DK" sz="1350" b="1" dirty="0">
                <a:latin typeface="Garamond" panose="02020404030301010803" pitchFamily="18" charset="0"/>
                <a:ea typeface="Calibri" panose="020F0502020204030204" pitchFamily="34" charset="0"/>
                <a:cs typeface="Times New Roman" panose="02020603050405020304" pitchFamily="18" charset="0"/>
              </a:rPr>
              <a:t>mere tid på transport </a:t>
            </a:r>
            <a:r>
              <a:rPr lang="da-DK" sz="1350" dirty="0">
                <a:latin typeface="Garamond" panose="02020404030301010803" pitchFamily="18" charset="0"/>
                <a:ea typeface="Calibri" panose="020F0502020204030204" pitchFamily="34" charset="0"/>
                <a:cs typeface="Times New Roman" panose="02020603050405020304" pitchFamily="18" charset="0"/>
              </a:rPr>
              <a:t>(gymnasiet ligger typisk længere væk end folkeskolen)</a:t>
            </a:r>
            <a:endParaRPr lang="da-DK"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ktangel 7"/>
          <p:cNvSpPr/>
          <p:nvPr/>
        </p:nvSpPr>
        <p:spPr>
          <a:xfrm>
            <a:off x="384293" y="3201288"/>
            <a:ext cx="2338204" cy="374013"/>
          </a:xfrm>
          <a:prstGeom prst="rect">
            <a:avLst/>
          </a:prstGeom>
        </p:spPr>
        <p:txBody>
          <a:bodyPr wrap="none">
            <a:spAutoFit/>
          </a:bodyPr>
          <a:lstStyle/>
          <a:p>
            <a:pPr lvl="0">
              <a:lnSpc>
                <a:spcPct val="150000"/>
              </a:lnSpc>
            </a:pPr>
            <a:r>
              <a:rPr lang="da-DK" sz="1350" dirty="0">
                <a:latin typeface="Garamond" panose="02020404030301010803" pitchFamily="18" charset="0"/>
                <a:ea typeface="Calibri" panose="020F0502020204030204" pitchFamily="34" charset="0"/>
                <a:cs typeface="Times New Roman" panose="02020603050405020304" pitchFamily="18" charset="0"/>
              </a:rPr>
              <a:t>Der kommer </a:t>
            </a:r>
            <a:r>
              <a:rPr lang="da-DK" sz="1350" b="1" dirty="0">
                <a:latin typeface="Garamond" panose="02020404030301010803" pitchFamily="18" charset="0"/>
                <a:ea typeface="Calibri" panose="020F0502020204030204" pitchFamily="34" charset="0"/>
                <a:cs typeface="Times New Roman" panose="02020603050405020304" pitchFamily="18" charset="0"/>
              </a:rPr>
              <a:t>flere afleveringer</a:t>
            </a:r>
            <a:endParaRPr lang="da-DK" sz="135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p:cNvSpPr/>
          <p:nvPr/>
        </p:nvSpPr>
        <p:spPr>
          <a:xfrm>
            <a:off x="6096184" y="2736824"/>
            <a:ext cx="2414990" cy="997261"/>
          </a:xfrm>
          <a:prstGeom prst="rect">
            <a:avLst/>
          </a:prstGeom>
        </p:spPr>
        <p:txBody>
          <a:bodyPr wrap="square">
            <a:spAutoFit/>
          </a:bodyPr>
          <a:lstStyle/>
          <a:p>
            <a:pPr lvl="0">
              <a:lnSpc>
                <a:spcPct val="110000"/>
              </a:lnSpc>
            </a:pPr>
            <a:r>
              <a:rPr lang="da-DK" sz="1350" b="1" dirty="0">
                <a:latin typeface="Garamond" panose="02020404030301010803" pitchFamily="18" charset="0"/>
                <a:ea typeface="Calibri" panose="020F0502020204030204" pitchFamily="34" charset="0"/>
                <a:cs typeface="Times New Roman" panose="02020603050405020304" pitchFamily="18" charset="0"/>
              </a:rPr>
              <a:t>Antallet af fester </a:t>
            </a:r>
            <a:r>
              <a:rPr lang="da-DK" sz="1350" dirty="0">
                <a:latin typeface="Garamond" panose="02020404030301010803" pitchFamily="18" charset="0"/>
                <a:ea typeface="Calibri" panose="020F0502020204030204" pitchFamily="34" charset="0"/>
                <a:cs typeface="Times New Roman" panose="02020603050405020304" pitchFamily="18" charset="0"/>
              </a:rPr>
              <a:t>stiger markant – og udøverne er ikke ”i træning” fordi festkulturen ikke fylder specielt meget i folkeskolen</a:t>
            </a:r>
            <a:endParaRPr lang="da-DK"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ktangel 9"/>
          <p:cNvSpPr/>
          <p:nvPr/>
        </p:nvSpPr>
        <p:spPr>
          <a:xfrm>
            <a:off x="1650969" y="1669762"/>
            <a:ext cx="3182320" cy="769378"/>
          </a:xfrm>
          <a:prstGeom prst="rect">
            <a:avLst/>
          </a:prstGeom>
        </p:spPr>
        <p:txBody>
          <a:bodyPr wrap="square">
            <a:spAutoFit/>
          </a:bodyPr>
          <a:lstStyle/>
          <a:p>
            <a:pPr lvl="0">
              <a:lnSpc>
                <a:spcPct val="110000"/>
              </a:lnSpc>
            </a:pPr>
            <a:r>
              <a:rPr lang="da-DK" sz="1350" dirty="0">
                <a:latin typeface="Garamond" panose="02020404030301010803" pitchFamily="18" charset="0"/>
                <a:ea typeface="Calibri" panose="020F0502020204030204" pitchFamily="34" charset="0"/>
                <a:cs typeface="Times New Roman" panose="02020603050405020304" pitchFamily="18" charset="0"/>
              </a:rPr>
              <a:t>Det </a:t>
            </a:r>
            <a:r>
              <a:rPr lang="da-DK" sz="1350" b="1" dirty="0">
                <a:latin typeface="Garamond" panose="02020404030301010803" pitchFamily="18" charset="0"/>
                <a:ea typeface="Calibri" panose="020F0502020204030204" pitchFamily="34" charset="0"/>
                <a:cs typeface="Times New Roman" panose="02020603050405020304" pitchFamily="18" charset="0"/>
              </a:rPr>
              <a:t>koster kassen </a:t>
            </a:r>
            <a:r>
              <a:rPr lang="da-DK" sz="1350" dirty="0">
                <a:latin typeface="Garamond" panose="02020404030301010803" pitchFamily="18" charset="0"/>
                <a:ea typeface="Calibri" panose="020F0502020204030204" pitchFamily="34" charset="0"/>
                <a:cs typeface="Times New Roman" panose="02020603050405020304" pitchFamily="18" charset="0"/>
              </a:rPr>
              <a:t>at gå på en ungdomsuddannelse, hvilket kræver, at man har et </a:t>
            </a:r>
            <a:r>
              <a:rPr lang="da-DK" sz="1350" b="1" dirty="0">
                <a:latin typeface="Garamond" panose="02020404030301010803" pitchFamily="18" charset="0"/>
                <a:ea typeface="Calibri" panose="020F0502020204030204" pitchFamily="34" charset="0"/>
                <a:cs typeface="Times New Roman" panose="02020603050405020304" pitchFamily="18" charset="0"/>
              </a:rPr>
              <a:t>fritidsjob</a:t>
            </a:r>
            <a:endParaRPr lang="da-DK" sz="1350" dirty="0">
              <a:latin typeface="Garamond" panose="02020404030301010803" pitchFamily="18" charset="0"/>
              <a:ea typeface="Calibri" panose="020F0502020204030204" pitchFamily="34" charset="0"/>
              <a:cs typeface="Times New Roman" panose="02020603050405020304" pitchFamily="18" charset="0"/>
            </a:endParaRPr>
          </a:p>
        </p:txBody>
      </p:sp>
      <p:sp>
        <p:nvSpPr>
          <p:cNvPr id="11" name="Rektangel 10"/>
          <p:cNvSpPr/>
          <p:nvPr/>
        </p:nvSpPr>
        <p:spPr>
          <a:xfrm>
            <a:off x="151591" y="3865615"/>
            <a:ext cx="2706047" cy="768737"/>
          </a:xfrm>
          <a:prstGeom prst="rect">
            <a:avLst/>
          </a:prstGeom>
        </p:spPr>
        <p:txBody>
          <a:bodyPr wrap="square">
            <a:spAutoFit/>
          </a:bodyPr>
          <a:lstStyle/>
          <a:p>
            <a:pPr lvl="0">
              <a:lnSpc>
                <a:spcPct val="110000"/>
              </a:lnSpc>
            </a:pPr>
            <a:r>
              <a:rPr lang="da-DK" sz="1350" b="1" dirty="0">
                <a:latin typeface="Garamond" panose="02020404030301010803" pitchFamily="18" charset="0"/>
                <a:ea typeface="Calibri" panose="020F0502020204030204" pitchFamily="34" charset="0"/>
                <a:cs typeface="Times New Roman" panose="02020603050405020304" pitchFamily="18" charset="0"/>
              </a:rPr>
              <a:t>Større personligt ansvar </a:t>
            </a:r>
            <a:r>
              <a:rPr lang="da-DK" sz="1350" dirty="0">
                <a:latin typeface="Garamond" panose="02020404030301010803" pitchFamily="18" charset="0"/>
                <a:ea typeface="Calibri" panose="020F0502020204030204" pitchFamily="34" charset="0"/>
                <a:cs typeface="Times New Roman" panose="02020603050405020304" pitchFamily="18" charset="0"/>
              </a:rPr>
              <a:t>- forældrene trækker sig mere eller mindre bevidst fra skoleprojektet</a:t>
            </a:r>
            <a:endParaRPr lang="da-DK" sz="13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0300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 name="Freeform: Shape 113">
            <a:extLst>
              <a:ext uri="{FF2B5EF4-FFF2-40B4-BE49-F238E27FC236}">
                <a16:creationId xmlns:a16="http://schemas.microsoft.com/office/drawing/2014/main" id="{4846473D-6984-4E8B-8B6D-3EA9EEF88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365"/>
            <a:ext cx="4565396" cy="3874770"/>
          </a:xfrm>
          <a:custGeom>
            <a:avLst/>
            <a:gdLst>
              <a:gd name="connsiteX0" fmla="*/ 0 w 6087194"/>
              <a:gd name="connsiteY0" fmla="*/ 0 h 5166360"/>
              <a:gd name="connsiteX1" fmla="*/ 155740 w 6087194"/>
              <a:gd name="connsiteY1" fmla="*/ 0 h 5166360"/>
              <a:gd name="connsiteX2" fmla="*/ 5867656 w 6087194"/>
              <a:gd name="connsiteY2" fmla="*/ 0 h 5166360"/>
              <a:gd name="connsiteX3" fmla="*/ 6087194 w 6087194"/>
              <a:gd name="connsiteY3" fmla="*/ 0 h 5166360"/>
              <a:gd name="connsiteX4" fmla="*/ 3693315 w 6087194"/>
              <a:gd name="connsiteY4" fmla="*/ 5166360 h 5166360"/>
              <a:gd name="connsiteX5" fmla="*/ 3473777 w 6087194"/>
              <a:gd name="connsiteY5" fmla="*/ 5166360 h 5166360"/>
              <a:gd name="connsiteX6" fmla="*/ 155740 w 6087194"/>
              <a:gd name="connsiteY6" fmla="*/ 5166360 h 5166360"/>
              <a:gd name="connsiteX7" fmla="*/ 0 w 6087194"/>
              <a:gd name="connsiteY7" fmla="*/ 516636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194" h="5166360">
                <a:moveTo>
                  <a:pt x="0" y="0"/>
                </a:moveTo>
                <a:lnTo>
                  <a:pt x="155740" y="0"/>
                </a:lnTo>
                <a:lnTo>
                  <a:pt x="5867656" y="0"/>
                </a:lnTo>
                <a:lnTo>
                  <a:pt x="6087194" y="0"/>
                </a:lnTo>
                <a:lnTo>
                  <a:pt x="3693315" y="5166360"/>
                </a:lnTo>
                <a:lnTo>
                  <a:pt x="3473777" y="5166360"/>
                </a:lnTo>
                <a:lnTo>
                  <a:pt x="155740" y="5166360"/>
                </a:lnTo>
                <a:lnTo>
                  <a:pt x="0" y="516636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842" name="Titel 1">
            <a:extLst>
              <a:ext uri="{FF2B5EF4-FFF2-40B4-BE49-F238E27FC236}">
                <a16:creationId xmlns:a16="http://schemas.microsoft.com/office/drawing/2014/main" id="{FACD7992-21A0-49A9-BBEA-98DA34D1E2F7}"/>
              </a:ext>
            </a:extLst>
          </p:cNvPr>
          <p:cNvSpPr>
            <a:spLocks noGrp="1"/>
          </p:cNvSpPr>
          <p:nvPr>
            <p:ph type="title"/>
          </p:nvPr>
        </p:nvSpPr>
        <p:spPr>
          <a:xfrm>
            <a:off x="630936" y="1378458"/>
            <a:ext cx="2558034" cy="2379726"/>
          </a:xfrm>
          <a:prstGeom prst="ellipse">
            <a:avLst/>
          </a:prstGeom>
        </p:spPr>
        <p:txBody>
          <a:bodyPr vert="horz" lIns="68580" tIns="34290" rIns="68580" bIns="34290" rtlCol="0">
            <a:normAutofit/>
          </a:bodyPr>
          <a:lstStyle/>
          <a:p>
            <a:r>
              <a:rPr lang="en-US" altLang="da-DK" sz="1800" b="1">
                <a:solidFill>
                  <a:srgbClr val="FFFFFE"/>
                </a:solidFill>
              </a:rPr>
              <a:t>Erhvervsarbejde er den primære fritidsaktivitet på ungdomsuddan-nelserne</a:t>
            </a:r>
          </a:p>
        </p:txBody>
      </p:sp>
      <p:sp>
        <p:nvSpPr>
          <p:cNvPr id="50220" name="Pladsholder til sidefod 3">
            <a:extLst>
              <a:ext uri="{FF2B5EF4-FFF2-40B4-BE49-F238E27FC236}">
                <a16:creationId xmlns:a16="http://schemas.microsoft.com/office/drawing/2014/main" id="{12C5C6A7-6959-4095-95B7-A3093AA58FE1}"/>
              </a:ext>
            </a:extLst>
          </p:cNvPr>
          <p:cNvSpPr>
            <a:spLocks noGrp="1"/>
          </p:cNvSpPr>
          <p:nvPr>
            <p:ph type="ftr" sz="quarter" idx="11"/>
          </p:nvPr>
        </p:nvSpPr>
        <p:spPr bwMode="auto">
          <a:xfrm>
            <a:off x="3028950" y="4766310"/>
            <a:ext cx="3086100" cy="2738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numCol="1" rtlCol="0" anchorCtr="0" compatLnSpc="1">
            <a:prstTxWarp prst="textNoShape">
              <a:avLst/>
            </a:prstTxWarp>
            <a:normAutofit/>
          </a:bodyPr>
          <a:lstStyle/>
          <a:p>
            <a:pPr>
              <a:spcAft>
                <a:spcPts val="450"/>
              </a:spcAft>
              <a:defRPr/>
            </a:pPr>
            <a:r>
              <a:rPr lang="en-US" altLang="da-DK">
                <a:solidFill>
                  <a:srgbClr val="898989"/>
                </a:solidFill>
              </a:rPr>
              <a:t>Center for Ungdomstudier (CUR)</a:t>
            </a:r>
          </a:p>
        </p:txBody>
      </p:sp>
      <p:graphicFrame>
        <p:nvGraphicFramePr>
          <p:cNvPr id="5" name="Pladsholder til indhold 4">
            <a:extLst>
              <a:ext uri="{FF2B5EF4-FFF2-40B4-BE49-F238E27FC236}">
                <a16:creationId xmlns:a16="http://schemas.microsoft.com/office/drawing/2014/main" id="{21A05DC4-9DA2-44E6-9AC7-23092133755C}"/>
              </a:ext>
            </a:extLst>
          </p:cNvPr>
          <p:cNvGraphicFramePr>
            <a:graphicFrameLocks noGrp="1"/>
          </p:cNvGraphicFramePr>
          <p:nvPr>
            <p:ph idx="1"/>
            <p:extLst>
              <p:ext uri="{D42A27DB-BD31-4B8C-83A1-F6EECF244321}">
                <p14:modId xmlns:p14="http://schemas.microsoft.com/office/powerpoint/2010/main" val="294822735"/>
              </p:ext>
            </p:extLst>
          </p:nvPr>
        </p:nvGraphicFramePr>
        <p:xfrm>
          <a:off x="4722094" y="936381"/>
          <a:ext cx="3935506" cy="3297124"/>
        </p:xfrm>
        <a:graphic>
          <a:graphicData uri="http://schemas.openxmlformats.org/drawingml/2006/table">
            <a:tbl>
              <a:tblPr firstRow="1" bandRow="1">
                <a:tableStyleId>{8EC20E35-A176-4012-BC5E-935CFFF8708E}</a:tableStyleId>
              </a:tblPr>
              <a:tblGrid>
                <a:gridCol w="2079325">
                  <a:extLst>
                    <a:ext uri="{9D8B030D-6E8A-4147-A177-3AD203B41FA5}">
                      <a16:colId xmlns:a16="http://schemas.microsoft.com/office/drawing/2014/main" val="20000"/>
                    </a:ext>
                  </a:extLst>
                </a:gridCol>
                <a:gridCol w="1856181">
                  <a:extLst>
                    <a:ext uri="{9D8B030D-6E8A-4147-A177-3AD203B41FA5}">
                      <a16:colId xmlns:a16="http://schemas.microsoft.com/office/drawing/2014/main" val="20001"/>
                    </a:ext>
                  </a:extLst>
                </a:gridCol>
              </a:tblGrid>
              <a:tr h="224871">
                <a:tc>
                  <a:txBody>
                    <a:bodyPr/>
                    <a:lstStyle/>
                    <a:p>
                      <a:r>
                        <a:rPr lang="da-DK" sz="1000"/>
                        <a:t>Aktivitet </a:t>
                      </a:r>
                    </a:p>
                  </a:txBody>
                  <a:tcPr marL="45265" marR="45265" marT="22634" marB="22634"/>
                </a:tc>
                <a:tc>
                  <a:txBody>
                    <a:bodyPr/>
                    <a:lstStyle/>
                    <a:p>
                      <a:pPr algn="ctr"/>
                      <a:r>
                        <a:rPr lang="da-DK" sz="1000"/>
                        <a:t>Min én gang</a:t>
                      </a:r>
                      <a:r>
                        <a:rPr lang="da-DK" sz="1000" baseline="0"/>
                        <a:t> om ugen</a:t>
                      </a:r>
                      <a:endParaRPr lang="da-DK" sz="1000"/>
                    </a:p>
                  </a:txBody>
                  <a:tcPr marL="45265" marR="45265" marT="22634" marB="22634"/>
                </a:tc>
                <a:extLst>
                  <a:ext uri="{0D108BD9-81ED-4DB2-BD59-A6C34878D82A}">
                    <a16:rowId xmlns:a16="http://schemas.microsoft.com/office/drawing/2014/main" val="10000"/>
                  </a:ext>
                </a:extLst>
              </a:tr>
              <a:tr h="251677">
                <a:tc>
                  <a:txBody>
                    <a:bodyPr/>
                    <a:lstStyle/>
                    <a:p>
                      <a:r>
                        <a:rPr lang="da-DK" sz="1100"/>
                        <a:t>Foreningsidræt</a:t>
                      </a:r>
                    </a:p>
                  </a:txBody>
                  <a:tcPr marL="45265" marR="45265" marT="22634" marB="22634"/>
                </a:tc>
                <a:tc>
                  <a:txBody>
                    <a:bodyPr/>
                    <a:lstStyle/>
                    <a:p>
                      <a:pPr algn="ctr"/>
                      <a:r>
                        <a:rPr lang="da-DK" sz="1100"/>
                        <a:t>37,1 pct.</a:t>
                      </a:r>
                    </a:p>
                  </a:txBody>
                  <a:tcPr marL="45265" marR="45265" marT="22634" marB="22634"/>
                </a:tc>
                <a:extLst>
                  <a:ext uri="{0D108BD9-81ED-4DB2-BD59-A6C34878D82A}">
                    <a16:rowId xmlns:a16="http://schemas.microsoft.com/office/drawing/2014/main" val="10001"/>
                  </a:ext>
                </a:extLst>
              </a:tr>
              <a:tr h="277590">
                <a:tc>
                  <a:txBody>
                    <a:bodyPr/>
                    <a:lstStyle/>
                    <a:p>
                      <a:endParaRPr lang="da-DK" sz="1100"/>
                    </a:p>
                  </a:txBody>
                  <a:tcPr marL="45265" marR="45265" marT="22634" marB="22634"/>
                </a:tc>
                <a:tc>
                  <a:txBody>
                    <a:bodyPr/>
                    <a:lstStyle/>
                    <a:p>
                      <a:pPr algn="ctr"/>
                      <a:endParaRPr lang="da-DK" sz="1100"/>
                    </a:p>
                  </a:txBody>
                  <a:tcPr marL="45265" marR="45265" marT="22634" marB="22634"/>
                </a:tc>
                <a:extLst>
                  <a:ext uri="{0D108BD9-81ED-4DB2-BD59-A6C34878D82A}">
                    <a16:rowId xmlns:a16="http://schemas.microsoft.com/office/drawing/2014/main" val="10002"/>
                  </a:ext>
                </a:extLst>
              </a:tr>
              <a:tr h="251677">
                <a:tc>
                  <a:txBody>
                    <a:bodyPr/>
                    <a:lstStyle/>
                    <a:p>
                      <a:r>
                        <a:rPr lang="da-DK" sz="1100"/>
                        <a:t>Selvorganiseret idræt</a:t>
                      </a:r>
                    </a:p>
                  </a:txBody>
                  <a:tcPr marL="45265" marR="45265" marT="22634" marB="22634"/>
                </a:tc>
                <a:tc>
                  <a:txBody>
                    <a:bodyPr/>
                    <a:lstStyle/>
                    <a:p>
                      <a:pPr algn="ctr"/>
                      <a:r>
                        <a:rPr lang="da-DK" sz="1100"/>
                        <a:t>60,8</a:t>
                      </a:r>
                      <a:r>
                        <a:rPr lang="da-DK" sz="1100" baseline="0"/>
                        <a:t> pct</a:t>
                      </a:r>
                      <a:endParaRPr lang="da-DK" sz="1100"/>
                    </a:p>
                  </a:txBody>
                  <a:tcPr marL="45265" marR="45265" marT="22634" marB="22634"/>
                </a:tc>
                <a:extLst>
                  <a:ext uri="{0D108BD9-81ED-4DB2-BD59-A6C34878D82A}">
                    <a16:rowId xmlns:a16="http://schemas.microsoft.com/office/drawing/2014/main" val="10003"/>
                  </a:ext>
                </a:extLst>
              </a:tr>
              <a:tr h="277590">
                <a:tc>
                  <a:txBody>
                    <a:bodyPr/>
                    <a:lstStyle/>
                    <a:p>
                      <a:endParaRPr lang="da-DK" sz="1100"/>
                    </a:p>
                  </a:txBody>
                  <a:tcPr marL="45265" marR="45265" marT="22634" marB="22634"/>
                </a:tc>
                <a:tc>
                  <a:txBody>
                    <a:bodyPr/>
                    <a:lstStyle/>
                    <a:p>
                      <a:pPr algn="ctr"/>
                      <a:endParaRPr lang="da-DK" sz="1100"/>
                    </a:p>
                  </a:txBody>
                  <a:tcPr marL="45265" marR="45265" marT="22634" marB="22634"/>
                </a:tc>
                <a:extLst>
                  <a:ext uri="{0D108BD9-81ED-4DB2-BD59-A6C34878D82A}">
                    <a16:rowId xmlns:a16="http://schemas.microsoft.com/office/drawing/2014/main" val="10004"/>
                  </a:ext>
                </a:extLst>
              </a:tr>
              <a:tr h="251677">
                <a:tc>
                  <a:txBody>
                    <a:bodyPr/>
                    <a:lstStyle/>
                    <a:p>
                      <a:r>
                        <a:rPr lang="da-DK" sz="1100"/>
                        <a:t>Sociale medier</a:t>
                      </a:r>
                    </a:p>
                  </a:txBody>
                  <a:tcPr marL="45265" marR="45265" marT="22634" marB="22634"/>
                </a:tc>
                <a:tc>
                  <a:txBody>
                    <a:bodyPr/>
                    <a:lstStyle/>
                    <a:p>
                      <a:pPr algn="ctr"/>
                      <a:r>
                        <a:rPr lang="da-DK" sz="1100"/>
                        <a:t>100 pct.</a:t>
                      </a:r>
                    </a:p>
                  </a:txBody>
                  <a:tcPr marL="45265" marR="45265" marT="22634" marB="22634"/>
                </a:tc>
                <a:extLst>
                  <a:ext uri="{0D108BD9-81ED-4DB2-BD59-A6C34878D82A}">
                    <a16:rowId xmlns:a16="http://schemas.microsoft.com/office/drawing/2014/main" val="10005"/>
                  </a:ext>
                </a:extLst>
              </a:tr>
              <a:tr h="277590">
                <a:tc>
                  <a:txBody>
                    <a:bodyPr/>
                    <a:lstStyle/>
                    <a:p>
                      <a:endParaRPr lang="da-DK" sz="1100"/>
                    </a:p>
                  </a:txBody>
                  <a:tcPr marL="45265" marR="45265" marT="22634" marB="22634"/>
                </a:tc>
                <a:tc>
                  <a:txBody>
                    <a:bodyPr/>
                    <a:lstStyle/>
                    <a:p>
                      <a:pPr algn="ctr"/>
                      <a:endParaRPr lang="da-DK" sz="1100"/>
                    </a:p>
                  </a:txBody>
                  <a:tcPr marL="45265" marR="45265" marT="22634" marB="22634"/>
                </a:tc>
                <a:extLst>
                  <a:ext uri="{0D108BD9-81ED-4DB2-BD59-A6C34878D82A}">
                    <a16:rowId xmlns:a16="http://schemas.microsoft.com/office/drawing/2014/main" val="10006"/>
                  </a:ext>
                </a:extLst>
              </a:tr>
              <a:tr h="425918">
                <a:tc>
                  <a:txBody>
                    <a:bodyPr/>
                    <a:lstStyle/>
                    <a:p>
                      <a:r>
                        <a:rPr lang="da-DK" sz="1100"/>
                        <a:t>Kreative</a:t>
                      </a:r>
                      <a:r>
                        <a:rPr lang="da-DK" sz="1100" baseline="0"/>
                        <a:t> aktiviteter/musik/male/dans</a:t>
                      </a:r>
                      <a:endParaRPr lang="da-DK" sz="1100"/>
                    </a:p>
                  </a:txBody>
                  <a:tcPr marL="45265" marR="45265" marT="22634" marB="22634"/>
                </a:tc>
                <a:tc>
                  <a:txBody>
                    <a:bodyPr/>
                    <a:lstStyle/>
                    <a:p>
                      <a:pPr algn="ctr"/>
                      <a:r>
                        <a:rPr lang="da-DK" sz="1100"/>
                        <a:t>23,5 pct</a:t>
                      </a:r>
                    </a:p>
                  </a:txBody>
                  <a:tcPr marL="45265" marR="45265" marT="22634" marB="22634"/>
                </a:tc>
                <a:extLst>
                  <a:ext uri="{0D108BD9-81ED-4DB2-BD59-A6C34878D82A}">
                    <a16:rowId xmlns:a16="http://schemas.microsoft.com/office/drawing/2014/main" val="10007"/>
                  </a:ext>
                </a:extLst>
              </a:tr>
              <a:tr h="277590">
                <a:tc>
                  <a:txBody>
                    <a:bodyPr/>
                    <a:lstStyle/>
                    <a:p>
                      <a:endParaRPr lang="da-DK" sz="1100"/>
                    </a:p>
                  </a:txBody>
                  <a:tcPr marL="45265" marR="45265" marT="22634" marB="22634"/>
                </a:tc>
                <a:tc>
                  <a:txBody>
                    <a:bodyPr/>
                    <a:lstStyle/>
                    <a:p>
                      <a:pPr algn="ctr"/>
                      <a:endParaRPr lang="da-DK" sz="1100"/>
                    </a:p>
                  </a:txBody>
                  <a:tcPr marL="45265" marR="45265" marT="22634" marB="22634"/>
                </a:tc>
                <a:extLst>
                  <a:ext uri="{0D108BD9-81ED-4DB2-BD59-A6C34878D82A}">
                    <a16:rowId xmlns:a16="http://schemas.microsoft.com/office/drawing/2014/main" val="10008"/>
                  </a:ext>
                </a:extLst>
              </a:tr>
              <a:tr h="251677">
                <a:tc>
                  <a:txBody>
                    <a:bodyPr/>
                    <a:lstStyle/>
                    <a:p>
                      <a:r>
                        <a:rPr lang="da-DK" sz="1100"/>
                        <a:t>Frivilligt</a:t>
                      </a:r>
                      <a:r>
                        <a:rPr lang="da-DK" sz="1100" baseline="0"/>
                        <a:t> arbejde</a:t>
                      </a:r>
                      <a:endParaRPr lang="da-DK" sz="1100"/>
                    </a:p>
                  </a:txBody>
                  <a:tcPr marL="45265" marR="45265" marT="22634" marB="22634"/>
                </a:tc>
                <a:tc>
                  <a:txBody>
                    <a:bodyPr/>
                    <a:lstStyle/>
                    <a:p>
                      <a:pPr algn="ctr"/>
                      <a:r>
                        <a:rPr lang="da-DK" sz="1100"/>
                        <a:t>20,7 pct</a:t>
                      </a:r>
                    </a:p>
                  </a:txBody>
                  <a:tcPr marL="45265" marR="45265" marT="22634" marB="22634"/>
                </a:tc>
                <a:extLst>
                  <a:ext uri="{0D108BD9-81ED-4DB2-BD59-A6C34878D82A}">
                    <a16:rowId xmlns:a16="http://schemas.microsoft.com/office/drawing/2014/main" val="10009"/>
                  </a:ext>
                </a:extLst>
              </a:tr>
              <a:tr h="277590">
                <a:tc>
                  <a:txBody>
                    <a:bodyPr/>
                    <a:lstStyle/>
                    <a:p>
                      <a:endParaRPr lang="da-DK" sz="1100">
                        <a:solidFill>
                          <a:srgbClr val="FF0000"/>
                        </a:solidFill>
                      </a:endParaRPr>
                    </a:p>
                  </a:txBody>
                  <a:tcPr marL="45265" marR="45265" marT="22634" marB="22634"/>
                </a:tc>
                <a:tc>
                  <a:txBody>
                    <a:bodyPr/>
                    <a:lstStyle/>
                    <a:p>
                      <a:pPr algn="ctr"/>
                      <a:endParaRPr lang="da-DK" sz="1100">
                        <a:solidFill>
                          <a:srgbClr val="FF0000"/>
                        </a:solidFill>
                      </a:endParaRPr>
                    </a:p>
                  </a:txBody>
                  <a:tcPr marL="45265" marR="45265" marT="22634" marB="22634"/>
                </a:tc>
                <a:extLst>
                  <a:ext uri="{0D108BD9-81ED-4DB2-BD59-A6C34878D82A}">
                    <a16:rowId xmlns:a16="http://schemas.microsoft.com/office/drawing/2014/main" val="10010"/>
                  </a:ext>
                </a:extLst>
              </a:tr>
              <a:tr h="251677">
                <a:tc>
                  <a:txBody>
                    <a:bodyPr/>
                    <a:lstStyle/>
                    <a:p>
                      <a:r>
                        <a:rPr lang="da-DK" sz="1100"/>
                        <a:t>Erhvervsarbejde</a:t>
                      </a:r>
                      <a:endParaRPr lang="da-DK" sz="1100">
                        <a:solidFill>
                          <a:srgbClr val="FF0000"/>
                        </a:solidFill>
                      </a:endParaRPr>
                    </a:p>
                  </a:txBody>
                  <a:tcPr marL="45265" marR="45265" marT="22634" marB="22634"/>
                </a:tc>
                <a:tc>
                  <a:txBody>
                    <a:bodyPr/>
                    <a:lstStyle/>
                    <a:p>
                      <a:pPr algn="ctr"/>
                      <a:r>
                        <a:rPr lang="da-DK" sz="1100" dirty="0">
                          <a:solidFill>
                            <a:schemeClr val="accent1"/>
                          </a:solidFill>
                        </a:rPr>
                        <a:t>65,2 pct.</a:t>
                      </a:r>
                    </a:p>
                  </a:txBody>
                  <a:tcPr marL="45265" marR="45265" marT="22634" marB="22634"/>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96804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a:extLst>
              <a:ext uri="{FF2B5EF4-FFF2-40B4-BE49-F238E27FC236}">
                <a16:creationId xmlns:a16="http://schemas.microsoft.com/office/drawing/2014/main" id="{BE19E1A8-6F45-44C7-BCA3-C2C2A181ACB4}"/>
              </a:ext>
            </a:extLst>
          </p:cNvPr>
          <p:cNvSpPr>
            <a:spLocks noGrp="1"/>
          </p:cNvSpPr>
          <p:nvPr>
            <p:ph type="title"/>
          </p:nvPr>
        </p:nvSpPr>
        <p:spPr>
          <a:xfrm>
            <a:off x="628650" y="1543050"/>
            <a:ext cx="2057400" cy="2057400"/>
          </a:xfrm>
          <a:prstGeom prst="ellipse">
            <a:avLst/>
          </a:prstGeom>
          <a:solidFill>
            <a:srgbClr val="262626"/>
          </a:solidFill>
          <a:ln w="174625" cmpd="thinThick">
            <a:solidFill>
              <a:srgbClr val="262626"/>
            </a:solidFill>
          </a:ln>
        </p:spPr>
        <p:txBody>
          <a:bodyPr vert="horz" lIns="68580" tIns="34290" rIns="68580" bIns="34290" rtlCol="0" anchor="ctr">
            <a:normAutofit/>
          </a:bodyPr>
          <a:lstStyle/>
          <a:p>
            <a:pPr algn="ctr"/>
            <a:r>
              <a:rPr lang="en-US" altLang="da-DK" sz="1950">
                <a:solidFill>
                  <a:srgbClr val="FFFFFF"/>
                </a:solidFill>
              </a:rPr>
              <a:t>Hvad giver social status i en klasse?</a:t>
            </a:r>
          </a:p>
        </p:txBody>
      </p:sp>
      <p:sp>
        <p:nvSpPr>
          <p:cNvPr id="40998" name="Rectangle 1">
            <a:extLst>
              <a:ext uri="{FF2B5EF4-FFF2-40B4-BE49-F238E27FC236}">
                <a16:creationId xmlns:a16="http://schemas.microsoft.com/office/drawing/2014/main" id="{2F36A825-C6C5-4B04-BA82-7C5CF1595F5C}"/>
              </a:ext>
            </a:extLst>
          </p:cNvPr>
          <p:cNvSpPr>
            <a:spLocks noChangeArrowheads="1"/>
          </p:cNvSpPr>
          <p:nvPr/>
        </p:nvSpPr>
        <p:spPr bwMode="auto">
          <a:xfrm>
            <a:off x="1143001" y="2140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da-DK" altLang="da-DK" sz="1350">
              <a:latin typeface="Arial" panose="020B0604020202020204" pitchFamily="34" charset="0"/>
              <a:cs typeface="Arial" panose="020B0604020202020204" pitchFamily="34" charset="0"/>
            </a:endParaRPr>
          </a:p>
        </p:txBody>
      </p:sp>
      <p:graphicFrame>
        <p:nvGraphicFramePr>
          <p:cNvPr id="4" name="Pladsholder til indhold 3">
            <a:extLst>
              <a:ext uri="{FF2B5EF4-FFF2-40B4-BE49-F238E27FC236}">
                <a16:creationId xmlns:a16="http://schemas.microsoft.com/office/drawing/2014/main" id="{B82200D7-791F-4FA4-8C33-C407C0CA1A6D}"/>
              </a:ext>
            </a:extLst>
          </p:cNvPr>
          <p:cNvGraphicFramePr>
            <a:graphicFrameLocks noGrp="1"/>
          </p:cNvGraphicFramePr>
          <p:nvPr>
            <p:ph idx="1"/>
          </p:nvPr>
        </p:nvGraphicFramePr>
        <p:xfrm>
          <a:off x="3141867" y="874987"/>
          <a:ext cx="5260566" cy="3399440"/>
        </p:xfrm>
        <a:graphic>
          <a:graphicData uri="http://schemas.openxmlformats.org/drawingml/2006/table">
            <a:tbl>
              <a:tblPr firstRow="1" firstCol="1" bandRow="1">
                <a:tableStyleId>{8EC20E35-A176-4012-BC5E-935CFFF8708E}</a:tableStyleId>
              </a:tblPr>
              <a:tblGrid>
                <a:gridCol w="3996139">
                  <a:extLst>
                    <a:ext uri="{9D8B030D-6E8A-4147-A177-3AD203B41FA5}">
                      <a16:colId xmlns:a16="http://schemas.microsoft.com/office/drawing/2014/main" val="2591850782"/>
                    </a:ext>
                  </a:extLst>
                </a:gridCol>
                <a:gridCol w="1264427">
                  <a:extLst>
                    <a:ext uri="{9D8B030D-6E8A-4147-A177-3AD203B41FA5}">
                      <a16:colId xmlns:a16="http://schemas.microsoft.com/office/drawing/2014/main" val="3157755091"/>
                    </a:ext>
                  </a:extLst>
                </a:gridCol>
              </a:tblGrid>
              <a:tr h="557937">
                <a:tc>
                  <a:txBody>
                    <a:bodyPr/>
                    <a:lstStyle/>
                    <a:p>
                      <a:pPr>
                        <a:lnSpc>
                          <a:spcPts val="2000"/>
                        </a:lnSpc>
                        <a:spcAft>
                          <a:spcPts val="0"/>
                        </a:spcAft>
                      </a:pPr>
                      <a:r>
                        <a:rPr lang="da-DK" sz="2100">
                          <a:effectLst/>
                        </a:rPr>
                        <a:t>At man er engageret i det sociale</a:t>
                      </a:r>
                      <a:endParaRPr lang="da-DK" sz="2100">
                        <a:solidFill>
                          <a:srgbClr val="000000"/>
                        </a:solidFill>
                        <a:effectLst/>
                        <a:latin typeface="Courier New" panose="02070309020205020404" pitchFamily="49" charset="0"/>
                        <a:ea typeface="Times New Roman" panose="02020603050405020304" pitchFamily="18" charset="0"/>
                      </a:endParaRPr>
                    </a:p>
                  </a:txBody>
                  <a:tcPr marL="108709" marR="108709" marT="0" marB="0"/>
                </a:tc>
                <a:tc>
                  <a:txBody>
                    <a:bodyPr/>
                    <a:lstStyle/>
                    <a:p>
                      <a:pPr algn="ctr">
                        <a:lnSpc>
                          <a:spcPts val="2000"/>
                        </a:lnSpc>
                        <a:spcAft>
                          <a:spcPts val="0"/>
                        </a:spcAft>
                      </a:pPr>
                      <a:endParaRPr lang="da-DK" sz="2100">
                        <a:effectLst/>
                      </a:endParaRPr>
                    </a:p>
                    <a:p>
                      <a:pPr algn="ctr">
                        <a:lnSpc>
                          <a:spcPts val="2000"/>
                        </a:lnSpc>
                        <a:spcAft>
                          <a:spcPts val="0"/>
                        </a:spcAft>
                      </a:pPr>
                      <a:r>
                        <a:rPr lang="da-DK" sz="3100">
                          <a:effectLst/>
                        </a:rPr>
                        <a:t>79,4</a:t>
                      </a:r>
                      <a:endParaRPr lang="da-DK" sz="3100">
                        <a:solidFill>
                          <a:srgbClr val="000000"/>
                        </a:solidFill>
                        <a:effectLst/>
                        <a:latin typeface="Courier New" panose="02070309020205020404" pitchFamily="49" charset="0"/>
                        <a:ea typeface="Times New Roman" panose="02020603050405020304" pitchFamily="18" charset="0"/>
                      </a:endParaRPr>
                    </a:p>
                  </a:txBody>
                  <a:tcPr marL="108709" marR="108709" marT="0" marB="0"/>
                </a:tc>
                <a:extLst>
                  <a:ext uri="{0D108BD9-81ED-4DB2-BD59-A6C34878D82A}">
                    <a16:rowId xmlns:a16="http://schemas.microsoft.com/office/drawing/2014/main" val="266482073"/>
                  </a:ext>
                </a:extLst>
              </a:tr>
              <a:tr h="289040">
                <a:tc>
                  <a:txBody>
                    <a:bodyPr/>
                    <a:lstStyle/>
                    <a:p>
                      <a:pPr>
                        <a:lnSpc>
                          <a:spcPts val="2000"/>
                        </a:lnSpc>
                        <a:spcAft>
                          <a:spcPts val="0"/>
                        </a:spcAft>
                      </a:pPr>
                      <a:r>
                        <a:rPr lang="da-DK" sz="2100">
                          <a:effectLst/>
                        </a:rPr>
                        <a:t>At man er hjælpsom</a:t>
                      </a:r>
                      <a:endParaRPr lang="da-DK" sz="2100">
                        <a:solidFill>
                          <a:srgbClr val="000000"/>
                        </a:solidFill>
                        <a:effectLst/>
                        <a:latin typeface="Courier New" panose="02070309020205020404" pitchFamily="49" charset="0"/>
                        <a:ea typeface="Times New Roman" panose="02020603050405020304" pitchFamily="18" charset="0"/>
                      </a:endParaRPr>
                    </a:p>
                  </a:txBody>
                  <a:tcPr marL="108709" marR="108709" marT="0" marB="0"/>
                </a:tc>
                <a:tc>
                  <a:txBody>
                    <a:bodyPr/>
                    <a:lstStyle/>
                    <a:p>
                      <a:pPr algn="ctr">
                        <a:lnSpc>
                          <a:spcPts val="2000"/>
                        </a:lnSpc>
                        <a:spcAft>
                          <a:spcPts val="0"/>
                        </a:spcAft>
                      </a:pPr>
                      <a:r>
                        <a:rPr lang="da-DK" sz="2100">
                          <a:effectLst/>
                        </a:rPr>
                        <a:t>52,5</a:t>
                      </a:r>
                      <a:endParaRPr lang="da-DK" sz="2100">
                        <a:solidFill>
                          <a:srgbClr val="000000"/>
                        </a:solidFill>
                        <a:effectLst/>
                        <a:latin typeface="Courier New" panose="02070309020205020404" pitchFamily="49" charset="0"/>
                        <a:ea typeface="Times New Roman" panose="02020603050405020304" pitchFamily="18" charset="0"/>
                      </a:endParaRPr>
                    </a:p>
                  </a:txBody>
                  <a:tcPr marL="108709" marR="108709" marT="0" marB="0"/>
                </a:tc>
                <a:extLst>
                  <a:ext uri="{0D108BD9-81ED-4DB2-BD59-A6C34878D82A}">
                    <a16:rowId xmlns:a16="http://schemas.microsoft.com/office/drawing/2014/main" val="706272270"/>
                  </a:ext>
                </a:extLst>
              </a:tr>
              <a:tr h="289040">
                <a:tc>
                  <a:txBody>
                    <a:bodyPr/>
                    <a:lstStyle/>
                    <a:p>
                      <a:pPr>
                        <a:lnSpc>
                          <a:spcPts val="2000"/>
                        </a:lnSpc>
                        <a:spcAft>
                          <a:spcPts val="0"/>
                        </a:spcAft>
                      </a:pPr>
                      <a:r>
                        <a:rPr lang="da-DK" sz="2100">
                          <a:effectLst/>
                        </a:rPr>
                        <a:t>At man er fagligt dygtig</a:t>
                      </a:r>
                      <a:endParaRPr lang="da-DK" sz="2100">
                        <a:solidFill>
                          <a:srgbClr val="000000"/>
                        </a:solidFill>
                        <a:effectLst/>
                        <a:latin typeface="Courier New" panose="02070309020205020404" pitchFamily="49" charset="0"/>
                        <a:ea typeface="Times New Roman" panose="02020603050405020304" pitchFamily="18" charset="0"/>
                      </a:endParaRPr>
                    </a:p>
                  </a:txBody>
                  <a:tcPr marL="108709" marR="108709" marT="0" marB="0"/>
                </a:tc>
                <a:tc>
                  <a:txBody>
                    <a:bodyPr/>
                    <a:lstStyle/>
                    <a:p>
                      <a:pPr algn="ctr">
                        <a:lnSpc>
                          <a:spcPts val="2000"/>
                        </a:lnSpc>
                        <a:spcAft>
                          <a:spcPts val="0"/>
                        </a:spcAft>
                      </a:pPr>
                      <a:r>
                        <a:rPr lang="da-DK" sz="2100">
                          <a:effectLst/>
                        </a:rPr>
                        <a:t>47,5</a:t>
                      </a:r>
                      <a:endParaRPr lang="da-DK" sz="2100">
                        <a:solidFill>
                          <a:srgbClr val="000000"/>
                        </a:solidFill>
                        <a:effectLst/>
                        <a:latin typeface="Courier New" panose="02070309020205020404" pitchFamily="49" charset="0"/>
                        <a:ea typeface="Times New Roman" panose="02020603050405020304" pitchFamily="18" charset="0"/>
                      </a:endParaRPr>
                    </a:p>
                  </a:txBody>
                  <a:tcPr marL="108709" marR="108709" marT="0" marB="0"/>
                </a:tc>
                <a:extLst>
                  <a:ext uri="{0D108BD9-81ED-4DB2-BD59-A6C34878D82A}">
                    <a16:rowId xmlns:a16="http://schemas.microsoft.com/office/drawing/2014/main" val="3901499557"/>
                  </a:ext>
                </a:extLst>
              </a:tr>
              <a:tr h="289040">
                <a:tc>
                  <a:txBody>
                    <a:bodyPr/>
                    <a:lstStyle/>
                    <a:p>
                      <a:pPr>
                        <a:lnSpc>
                          <a:spcPts val="2000"/>
                        </a:lnSpc>
                        <a:spcAft>
                          <a:spcPts val="0"/>
                        </a:spcAft>
                      </a:pPr>
                      <a:r>
                        <a:rPr lang="da-DK" sz="2100">
                          <a:effectLst/>
                        </a:rPr>
                        <a:t>At man går til mange fester</a:t>
                      </a:r>
                      <a:endParaRPr lang="da-DK" sz="2100">
                        <a:solidFill>
                          <a:srgbClr val="000000"/>
                        </a:solidFill>
                        <a:effectLst/>
                        <a:latin typeface="Courier New" panose="02070309020205020404" pitchFamily="49" charset="0"/>
                        <a:ea typeface="Times New Roman" panose="02020603050405020304" pitchFamily="18" charset="0"/>
                      </a:endParaRPr>
                    </a:p>
                  </a:txBody>
                  <a:tcPr marL="108709" marR="108709" marT="0" marB="0"/>
                </a:tc>
                <a:tc>
                  <a:txBody>
                    <a:bodyPr/>
                    <a:lstStyle/>
                    <a:p>
                      <a:pPr algn="ctr">
                        <a:lnSpc>
                          <a:spcPts val="2000"/>
                        </a:lnSpc>
                        <a:spcAft>
                          <a:spcPts val="0"/>
                        </a:spcAft>
                      </a:pPr>
                      <a:r>
                        <a:rPr lang="da-DK" sz="2100">
                          <a:effectLst/>
                        </a:rPr>
                        <a:t>41,4</a:t>
                      </a:r>
                      <a:endParaRPr lang="da-DK" sz="2100">
                        <a:solidFill>
                          <a:srgbClr val="000000"/>
                        </a:solidFill>
                        <a:effectLst/>
                        <a:latin typeface="Courier New" panose="02070309020205020404" pitchFamily="49" charset="0"/>
                        <a:ea typeface="Times New Roman" panose="02020603050405020304" pitchFamily="18" charset="0"/>
                      </a:endParaRPr>
                    </a:p>
                  </a:txBody>
                  <a:tcPr marL="108709" marR="108709" marT="0" marB="0"/>
                </a:tc>
                <a:extLst>
                  <a:ext uri="{0D108BD9-81ED-4DB2-BD59-A6C34878D82A}">
                    <a16:rowId xmlns:a16="http://schemas.microsoft.com/office/drawing/2014/main" val="3480255228"/>
                  </a:ext>
                </a:extLst>
              </a:tr>
              <a:tr h="289040">
                <a:tc>
                  <a:txBody>
                    <a:bodyPr/>
                    <a:lstStyle/>
                    <a:p>
                      <a:pPr>
                        <a:lnSpc>
                          <a:spcPts val="2000"/>
                        </a:lnSpc>
                        <a:spcAft>
                          <a:spcPts val="0"/>
                        </a:spcAft>
                      </a:pPr>
                      <a:r>
                        <a:rPr lang="da-DK" sz="2100">
                          <a:effectLst/>
                        </a:rPr>
                        <a:t>At man er målrettet</a:t>
                      </a:r>
                      <a:endParaRPr lang="da-DK" sz="2100">
                        <a:solidFill>
                          <a:srgbClr val="000000"/>
                        </a:solidFill>
                        <a:effectLst/>
                        <a:latin typeface="Courier New" panose="02070309020205020404" pitchFamily="49" charset="0"/>
                        <a:ea typeface="Times New Roman" panose="02020603050405020304" pitchFamily="18" charset="0"/>
                      </a:endParaRPr>
                    </a:p>
                  </a:txBody>
                  <a:tcPr marL="108709" marR="108709" marT="0" marB="0"/>
                </a:tc>
                <a:tc>
                  <a:txBody>
                    <a:bodyPr/>
                    <a:lstStyle/>
                    <a:p>
                      <a:pPr algn="ctr">
                        <a:lnSpc>
                          <a:spcPts val="2000"/>
                        </a:lnSpc>
                        <a:spcAft>
                          <a:spcPts val="0"/>
                        </a:spcAft>
                      </a:pPr>
                      <a:r>
                        <a:rPr lang="da-DK" sz="2100">
                          <a:effectLst/>
                        </a:rPr>
                        <a:t>40,0</a:t>
                      </a:r>
                      <a:endParaRPr lang="da-DK" sz="2100">
                        <a:solidFill>
                          <a:srgbClr val="000000"/>
                        </a:solidFill>
                        <a:effectLst/>
                        <a:latin typeface="Courier New" panose="02070309020205020404" pitchFamily="49" charset="0"/>
                        <a:ea typeface="Times New Roman" panose="02020603050405020304" pitchFamily="18" charset="0"/>
                      </a:endParaRPr>
                    </a:p>
                  </a:txBody>
                  <a:tcPr marL="108709" marR="108709" marT="0" marB="0"/>
                </a:tc>
                <a:extLst>
                  <a:ext uri="{0D108BD9-81ED-4DB2-BD59-A6C34878D82A}">
                    <a16:rowId xmlns:a16="http://schemas.microsoft.com/office/drawing/2014/main" val="1193750667"/>
                  </a:ext>
                </a:extLst>
              </a:tr>
              <a:tr h="289040">
                <a:tc>
                  <a:txBody>
                    <a:bodyPr/>
                    <a:lstStyle/>
                    <a:p>
                      <a:pPr>
                        <a:lnSpc>
                          <a:spcPts val="2000"/>
                        </a:lnSpc>
                        <a:spcAft>
                          <a:spcPts val="0"/>
                        </a:spcAft>
                      </a:pPr>
                      <a:r>
                        <a:rPr lang="da-DK" sz="2100">
                          <a:effectLst/>
                        </a:rPr>
                        <a:t>At man er engageret i timerne</a:t>
                      </a:r>
                      <a:endParaRPr lang="da-DK" sz="2100">
                        <a:solidFill>
                          <a:srgbClr val="000000"/>
                        </a:solidFill>
                        <a:effectLst/>
                        <a:latin typeface="Courier New" panose="02070309020205020404" pitchFamily="49" charset="0"/>
                        <a:ea typeface="Times New Roman" panose="02020603050405020304" pitchFamily="18" charset="0"/>
                      </a:endParaRPr>
                    </a:p>
                  </a:txBody>
                  <a:tcPr marL="108709" marR="108709" marT="0" marB="0"/>
                </a:tc>
                <a:tc>
                  <a:txBody>
                    <a:bodyPr/>
                    <a:lstStyle/>
                    <a:p>
                      <a:pPr algn="ctr">
                        <a:lnSpc>
                          <a:spcPts val="2000"/>
                        </a:lnSpc>
                        <a:spcAft>
                          <a:spcPts val="0"/>
                        </a:spcAft>
                      </a:pPr>
                      <a:r>
                        <a:rPr lang="da-DK" sz="2100">
                          <a:effectLst/>
                        </a:rPr>
                        <a:t>39,3</a:t>
                      </a:r>
                      <a:endParaRPr lang="da-DK" sz="2100">
                        <a:solidFill>
                          <a:srgbClr val="000000"/>
                        </a:solidFill>
                        <a:effectLst/>
                        <a:latin typeface="Courier New" panose="02070309020205020404" pitchFamily="49" charset="0"/>
                        <a:ea typeface="Times New Roman" panose="02020603050405020304" pitchFamily="18" charset="0"/>
                      </a:endParaRPr>
                    </a:p>
                  </a:txBody>
                  <a:tcPr marL="108709" marR="108709" marT="0" marB="0"/>
                </a:tc>
                <a:extLst>
                  <a:ext uri="{0D108BD9-81ED-4DB2-BD59-A6C34878D82A}">
                    <a16:rowId xmlns:a16="http://schemas.microsoft.com/office/drawing/2014/main" val="1083661457"/>
                  </a:ext>
                </a:extLst>
              </a:tr>
              <a:tr h="523271">
                <a:tc>
                  <a:txBody>
                    <a:bodyPr/>
                    <a:lstStyle/>
                    <a:p>
                      <a:pPr>
                        <a:lnSpc>
                          <a:spcPts val="2000"/>
                        </a:lnSpc>
                        <a:spcAft>
                          <a:spcPts val="0"/>
                        </a:spcAft>
                      </a:pPr>
                      <a:r>
                        <a:rPr lang="da-DK" sz="2100">
                          <a:effectLst/>
                        </a:rPr>
                        <a:t>At man har nogle bestemte interesser</a:t>
                      </a:r>
                      <a:endParaRPr lang="da-DK" sz="2100">
                        <a:solidFill>
                          <a:srgbClr val="000000"/>
                        </a:solidFill>
                        <a:effectLst/>
                        <a:latin typeface="Courier New" panose="02070309020205020404" pitchFamily="49" charset="0"/>
                        <a:ea typeface="Times New Roman" panose="02020603050405020304" pitchFamily="18" charset="0"/>
                      </a:endParaRPr>
                    </a:p>
                  </a:txBody>
                  <a:tcPr marL="108709" marR="108709" marT="0" marB="0"/>
                </a:tc>
                <a:tc>
                  <a:txBody>
                    <a:bodyPr/>
                    <a:lstStyle/>
                    <a:p>
                      <a:pPr algn="ctr">
                        <a:lnSpc>
                          <a:spcPts val="2000"/>
                        </a:lnSpc>
                        <a:spcAft>
                          <a:spcPts val="0"/>
                        </a:spcAft>
                      </a:pPr>
                      <a:r>
                        <a:rPr lang="da-DK" sz="2100">
                          <a:effectLst/>
                        </a:rPr>
                        <a:t>31,1</a:t>
                      </a:r>
                      <a:endParaRPr lang="da-DK" sz="2100">
                        <a:solidFill>
                          <a:srgbClr val="000000"/>
                        </a:solidFill>
                        <a:effectLst/>
                        <a:latin typeface="Courier New" panose="02070309020205020404" pitchFamily="49" charset="0"/>
                        <a:ea typeface="Times New Roman" panose="02020603050405020304" pitchFamily="18" charset="0"/>
                      </a:endParaRPr>
                    </a:p>
                  </a:txBody>
                  <a:tcPr marL="108709" marR="108709" marT="0" marB="0"/>
                </a:tc>
                <a:extLst>
                  <a:ext uri="{0D108BD9-81ED-4DB2-BD59-A6C34878D82A}">
                    <a16:rowId xmlns:a16="http://schemas.microsoft.com/office/drawing/2014/main" val="3803053224"/>
                  </a:ext>
                </a:extLst>
              </a:tr>
              <a:tr h="289040">
                <a:tc>
                  <a:txBody>
                    <a:bodyPr/>
                    <a:lstStyle/>
                    <a:p>
                      <a:pPr>
                        <a:lnSpc>
                          <a:spcPts val="2000"/>
                        </a:lnSpc>
                        <a:spcAft>
                          <a:spcPts val="0"/>
                        </a:spcAft>
                      </a:pPr>
                      <a:r>
                        <a:rPr lang="da-DK" sz="2100">
                          <a:effectLst/>
                        </a:rPr>
                        <a:t>At man er kreativ</a:t>
                      </a:r>
                      <a:endParaRPr lang="da-DK" sz="2100">
                        <a:solidFill>
                          <a:srgbClr val="000000"/>
                        </a:solidFill>
                        <a:effectLst/>
                        <a:latin typeface="Courier New" panose="02070309020205020404" pitchFamily="49" charset="0"/>
                        <a:ea typeface="Times New Roman" panose="02020603050405020304" pitchFamily="18" charset="0"/>
                      </a:endParaRPr>
                    </a:p>
                  </a:txBody>
                  <a:tcPr marL="108709" marR="108709" marT="0" marB="0"/>
                </a:tc>
                <a:tc>
                  <a:txBody>
                    <a:bodyPr/>
                    <a:lstStyle/>
                    <a:p>
                      <a:pPr algn="ctr">
                        <a:lnSpc>
                          <a:spcPts val="2000"/>
                        </a:lnSpc>
                        <a:spcAft>
                          <a:spcPts val="0"/>
                        </a:spcAft>
                      </a:pPr>
                      <a:r>
                        <a:rPr lang="da-DK" sz="2100">
                          <a:effectLst/>
                        </a:rPr>
                        <a:t>14,6</a:t>
                      </a:r>
                      <a:endParaRPr lang="da-DK" sz="2100">
                        <a:solidFill>
                          <a:srgbClr val="000000"/>
                        </a:solidFill>
                        <a:effectLst/>
                        <a:latin typeface="Courier New" panose="02070309020205020404" pitchFamily="49" charset="0"/>
                        <a:ea typeface="Times New Roman" panose="02020603050405020304" pitchFamily="18" charset="0"/>
                      </a:endParaRPr>
                    </a:p>
                  </a:txBody>
                  <a:tcPr marL="108709" marR="108709" marT="0" marB="0"/>
                </a:tc>
                <a:extLst>
                  <a:ext uri="{0D108BD9-81ED-4DB2-BD59-A6C34878D82A}">
                    <a16:rowId xmlns:a16="http://schemas.microsoft.com/office/drawing/2014/main" val="516749874"/>
                  </a:ext>
                </a:extLst>
              </a:tr>
              <a:tr h="289040">
                <a:tc>
                  <a:txBody>
                    <a:bodyPr/>
                    <a:lstStyle/>
                    <a:p>
                      <a:pPr>
                        <a:lnSpc>
                          <a:spcPts val="2000"/>
                        </a:lnSpc>
                        <a:spcAft>
                          <a:spcPts val="0"/>
                        </a:spcAft>
                      </a:pPr>
                      <a:r>
                        <a:rPr lang="da-DK" sz="2100">
                          <a:effectLst/>
                        </a:rPr>
                        <a:t>At man er dygtig til idræt</a:t>
                      </a:r>
                      <a:endParaRPr lang="da-DK" sz="2100">
                        <a:solidFill>
                          <a:srgbClr val="000000"/>
                        </a:solidFill>
                        <a:effectLst/>
                        <a:latin typeface="Courier New" panose="02070309020205020404" pitchFamily="49" charset="0"/>
                        <a:ea typeface="Times New Roman" panose="02020603050405020304" pitchFamily="18" charset="0"/>
                      </a:endParaRPr>
                    </a:p>
                  </a:txBody>
                  <a:tcPr marL="108709" marR="108709" marT="0" marB="0"/>
                </a:tc>
                <a:tc>
                  <a:txBody>
                    <a:bodyPr/>
                    <a:lstStyle/>
                    <a:p>
                      <a:pPr algn="ctr">
                        <a:lnSpc>
                          <a:spcPts val="2000"/>
                        </a:lnSpc>
                        <a:spcAft>
                          <a:spcPts val="0"/>
                        </a:spcAft>
                      </a:pPr>
                      <a:r>
                        <a:rPr lang="da-DK" sz="2100">
                          <a:effectLst/>
                        </a:rPr>
                        <a:t>8,8</a:t>
                      </a:r>
                      <a:endParaRPr lang="da-DK" sz="2100">
                        <a:solidFill>
                          <a:srgbClr val="000000"/>
                        </a:solidFill>
                        <a:effectLst/>
                        <a:latin typeface="Courier New" panose="02070309020205020404" pitchFamily="49" charset="0"/>
                        <a:ea typeface="Times New Roman" panose="02020603050405020304" pitchFamily="18" charset="0"/>
                      </a:endParaRPr>
                    </a:p>
                  </a:txBody>
                  <a:tcPr marL="108709" marR="108709" marT="0" marB="0"/>
                </a:tc>
                <a:extLst>
                  <a:ext uri="{0D108BD9-81ED-4DB2-BD59-A6C34878D82A}">
                    <a16:rowId xmlns:a16="http://schemas.microsoft.com/office/drawing/2014/main" val="1870754698"/>
                  </a:ext>
                </a:extLst>
              </a:tr>
              <a:tr h="289040">
                <a:tc>
                  <a:txBody>
                    <a:bodyPr/>
                    <a:lstStyle/>
                    <a:p>
                      <a:pPr>
                        <a:lnSpc>
                          <a:spcPts val="2000"/>
                        </a:lnSpc>
                        <a:spcAft>
                          <a:spcPts val="0"/>
                        </a:spcAft>
                      </a:pPr>
                      <a:r>
                        <a:rPr lang="da-DK" sz="2100">
                          <a:effectLst/>
                        </a:rPr>
                        <a:t>Andet</a:t>
                      </a:r>
                      <a:endParaRPr lang="da-DK" sz="2100">
                        <a:solidFill>
                          <a:srgbClr val="000000"/>
                        </a:solidFill>
                        <a:effectLst/>
                        <a:latin typeface="Courier New" panose="02070309020205020404" pitchFamily="49" charset="0"/>
                        <a:ea typeface="Times New Roman" panose="02020603050405020304" pitchFamily="18" charset="0"/>
                      </a:endParaRPr>
                    </a:p>
                  </a:txBody>
                  <a:tcPr marL="108709" marR="108709" marT="0" marB="0"/>
                </a:tc>
                <a:tc>
                  <a:txBody>
                    <a:bodyPr/>
                    <a:lstStyle/>
                    <a:p>
                      <a:pPr algn="ctr">
                        <a:lnSpc>
                          <a:spcPts val="2000"/>
                        </a:lnSpc>
                        <a:spcAft>
                          <a:spcPts val="0"/>
                        </a:spcAft>
                      </a:pPr>
                      <a:r>
                        <a:rPr lang="da-DK" sz="2100">
                          <a:effectLst/>
                        </a:rPr>
                        <a:t>5,8</a:t>
                      </a:r>
                      <a:endParaRPr lang="da-DK" sz="2100">
                        <a:solidFill>
                          <a:srgbClr val="000000"/>
                        </a:solidFill>
                        <a:effectLst/>
                        <a:latin typeface="Courier New" panose="02070309020205020404" pitchFamily="49" charset="0"/>
                        <a:ea typeface="Times New Roman" panose="02020603050405020304" pitchFamily="18" charset="0"/>
                      </a:endParaRPr>
                    </a:p>
                  </a:txBody>
                  <a:tcPr marL="108709" marR="108709" marT="0" marB="0"/>
                </a:tc>
                <a:extLst>
                  <a:ext uri="{0D108BD9-81ED-4DB2-BD59-A6C34878D82A}">
                    <a16:rowId xmlns:a16="http://schemas.microsoft.com/office/drawing/2014/main" val="1669907521"/>
                  </a:ext>
                </a:extLst>
              </a:tr>
            </a:tbl>
          </a:graphicData>
        </a:graphic>
      </p:graphicFrame>
    </p:spTree>
    <p:extLst>
      <p:ext uri="{BB962C8B-B14F-4D97-AF65-F5344CB8AC3E}">
        <p14:creationId xmlns:p14="http://schemas.microsoft.com/office/powerpoint/2010/main" val="1580031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5E047B-8F94-4736-9B11-DD5163A54125}"/>
              </a:ext>
            </a:extLst>
          </p:cNvPr>
          <p:cNvSpPr>
            <a:spLocks noGrp="1"/>
          </p:cNvSpPr>
          <p:nvPr>
            <p:ph type="title"/>
          </p:nvPr>
        </p:nvSpPr>
        <p:spPr>
          <a:xfrm>
            <a:off x="771525" y="1475450"/>
            <a:ext cx="1971675" cy="1910443"/>
          </a:xfrm>
          <a:noFill/>
        </p:spPr>
        <p:txBody>
          <a:bodyPr vert="horz" lIns="68580" tIns="34290" rIns="68580" bIns="34290" rtlCol="0" anchor="ctr">
            <a:normAutofit/>
          </a:bodyPr>
          <a:lstStyle/>
          <a:p>
            <a:pPr algn="ctr"/>
            <a:r>
              <a:rPr lang="en-US" sz="2475" dirty="0" err="1">
                <a:solidFill>
                  <a:srgbClr val="FFFFFF"/>
                </a:solidFill>
              </a:rPr>
              <a:t>Festerne</a:t>
            </a:r>
            <a:r>
              <a:rPr lang="en-US" sz="2475" dirty="0">
                <a:solidFill>
                  <a:srgbClr val="FFFFFF"/>
                </a:solidFill>
              </a:rPr>
              <a:t> </a:t>
            </a:r>
            <a:r>
              <a:rPr lang="en-US" sz="2475" dirty="0" err="1">
                <a:solidFill>
                  <a:srgbClr val="FFFFFF"/>
                </a:solidFill>
              </a:rPr>
              <a:t>er</a:t>
            </a:r>
            <a:r>
              <a:rPr lang="en-US" sz="2475" dirty="0">
                <a:solidFill>
                  <a:srgbClr val="FFFFFF"/>
                </a:solidFill>
              </a:rPr>
              <a:t> det </a:t>
            </a:r>
            <a:r>
              <a:rPr lang="en-US" sz="2475" dirty="0" err="1">
                <a:solidFill>
                  <a:srgbClr val="FFFFFF"/>
                </a:solidFill>
              </a:rPr>
              <a:t>sted</a:t>
            </a:r>
            <a:r>
              <a:rPr lang="en-US" sz="2475" dirty="0">
                <a:solidFill>
                  <a:srgbClr val="FFFFFF"/>
                </a:solidFill>
              </a:rPr>
              <a:t> </a:t>
            </a:r>
            <a:r>
              <a:rPr lang="en-US" sz="2475" dirty="0" err="1">
                <a:solidFill>
                  <a:srgbClr val="FFFFFF"/>
                </a:solidFill>
              </a:rPr>
              <a:t>hvor</a:t>
            </a:r>
            <a:r>
              <a:rPr lang="en-US" sz="2475" dirty="0">
                <a:solidFill>
                  <a:srgbClr val="FFFFFF"/>
                </a:solidFill>
              </a:rPr>
              <a:t> man </a:t>
            </a:r>
            <a:r>
              <a:rPr lang="en-US" sz="2475" dirty="0" err="1">
                <a:solidFill>
                  <a:srgbClr val="FFFFFF"/>
                </a:solidFill>
              </a:rPr>
              <a:t>mødes</a:t>
            </a:r>
            <a:r>
              <a:rPr lang="en-US" sz="2475" dirty="0">
                <a:solidFill>
                  <a:srgbClr val="FFFFFF"/>
                </a:solidFill>
              </a:rPr>
              <a:t> </a:t>
            </a:r>
            <a:r>
              <a:rPr lang="en-US" sz="2475" dirty="0" err="1">
                <a:solidFill>
                  <a:srgbClr val="FFFFFF"/>
                </a:solidFill>
              </a:rPr>
              <a:t>udenfor</a:t>
            </a:r>
            <a:r>
              <a:rPr lang="en-US" sz="2475" dirty="0">
                <a:solidFill>
                  <a:srgbClr val="FFFFFF"/>
                </a:solidFill>
              </a:rPr>
              <a:t> </a:t>
            </a:r>
            <a:r>
              <a:rPr lang="en-US" sz="2475" dirty="0" err="1">
                <a:solidFill>
                  <a:srgbClr val="FFFFFF"/>
                </a:solidFill>
              </a:rPr>
              <a:t>klassen</a:t>
            </a:r>
            <a:r>
              <a:rPr lang="en-US" sz="2475" dirty="0">
                <a:solidFill>
                  <a:srgbClr val="FFFFFF"/>
                </a:solidFill>
              </a:rPr>
              <a:t>!</a:t>
            </a:r>
          </a:p>
        </p:txBody>
      </p:sp>
      <p:pic>
        <p:nvPicPr>
          <p:cNvPr id="5" name="Pladsholder til indhold 4">
            <a:extLst>
              <a:ext uri="{FF2B5EF4-FFF2-40B4-BE49-F238E27FC236}">
                <a16:creationId xmlns:a16="http://schemas.microsoft.com/office/drawing/2014/main" id="{B491A056-96F0-4F1C-8A36-5ECA492704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2987" y="578712"/>
            <a:ext cx="5085525" cy="3984329"/>
          </a:xfrm>
          <a:prstGeom prst="rect">
            <a:avLst/>
          </a:prstGeom>
        </p:spPr>
      </p:pic>
    </p:spTree>
    <p:extLst>
      <p:ext uri="{BB962C8B-B14F-4D97-AF65-F5344CB8AC3E}">
        <p14:creationId xmlns:p14="http://schemas.microsoft.com/office/powerpoint/2010/main" val="1236441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A6B2D-9D93-4BCF-9925-57EFD1F5EDF1}"/>
              </a:ext>
            </a:extLst>
          </p:cNvPr>
          <p:cNvSpPr>
            <a:spLocks noGrp="1"/>
          </p:cNvSpPr>
          <p:nvPr>
            <p:ph type="title"/>
          </p:nvPr>
        </p:nvSpPr>
        <p:spPr>
          <a:xfrm>
            <a:off x="480060" y="1555773"/>
            <a:ext cx="2064266" cy="2031956"/>
          </a:xfrm>
          <a:prstGeom prst="ellipse">
            <a:avLst/>
          </a:prstGeom>
          <a:solidFill>
            <a:srgbClr val="262626"/>
          </a:solidFill>
          <a:ln w="174625" cmpd="thinThick">
            <a:solidFill>
              <a:srgbClr val="262626"/>
            </a:solidFill>
          </a:ln>
        </p:spPr>
        <p:txBody>
          <a:bodyPr vert="horz" lIns="68580" tIns="34290" rIns="68580" bIns="34290" rtlCol="0" anchor="ctr">
            <a:normAutofit/>
          </a:bodyPr>
          <a:lstStyle/>
          <a:p>
            <a:pPr algn="ctr"/>
            <a:r>
              <a:rPr lang="en-US" sz="1950">
                <a:solidFill>
                  <a:srgbClr val="FFFFFF"/>
                </a:solidFill>
              </a:rPr>
              <a:t>Hvornår er man sammen med sine venner?</a:t>
            </a:r>
          </a:p>
        </p:txBody>
      </p:sp>
      <p:graphicFrame>
        <p:nvGraphicFramePr>
          <p:cNvPr id="4" name="Pladsholder til indhold 3">
            <a:extLst>
              <a:ext uri="{FF2B5EF4-FFF2-40B4-BE49-F238E27FC236}">
                <a16:creationId xmlns:a16="http://schemas.microsoft.com/office/drawing/2014/main" id="{5886E8EC-8FC1-483A-AFFA-B6D7D178A2B1}"/>
              </a:ext>
            </a:extLst>
          </p:cNvPr>
          <p:cNvGraphicFramePr>
            <a:graphicFrameLocks noGrp="1"/>
          </p:cNvGraphicFramePr>
          <p:nvPr>
            <p:ph idx="1"/>
          </p:nvPr>
        </p:nvGraphicFramePr>
        <p:xfrm>
          <a:off x="3410875" y="721359"/>
          <a:ext cx="4627301" cy="3698242"/>
        </p:xfrm>
        <a:graphic>
          <a:graphicData uri="http://schemas.openxmlformats.org/drawingml/2006/table">
            <a:tbl>
              <a:tblPr firstRow="1" firstCol="1" bandRow="1">
                <a:tableStyleId>{8EC20E35-A176-4012-BC5E-935CFFF8708E}</a:tableStyleId>
              </a:tblPr>
              <a:tblGrid>
                <a:gridCol w="1878457">
                  <a:extLst>
                    <a:ext uri="{9D8B030D-6E8A-4147-A177-3AD203B41FA5}">
                      <a16:colId xmlns:a16="http://schemas.microsoft.com/office/drawing/2014/main" val="3221909774"/>
                    </a:ext>
                  </a:extLst>
                </a:gridCol>
                <a:gridCol w="1130045">
                  <a:extLst>
                    <a:ext uri="{9D8B030D-6E8A-4147-A177-3AD203B41FA5}">
                      <a16:colId xmlns:a16="http://schemas.microsoft.com/office/drawing/2014/main" val="1870281350"/>
                    </a:ext>
                  </a:extLst>
                </a:gridCol>
                <a:gridCol w="870101">
                  <a:extLst>
                    <a:ext uri="{9D8B030D-6E8A-4147-A177-3AD203B41FA5}">
                      <a16:colId xmlns:a16="http://schemas.microsoft.com/office/drawing/2014/main" val="2831499577"/>
                    </a:ext>
                  </a:extLst>
                </a:gridCol>
                <a:gridCol w="748698">
                  <a:extLst>
                    <a:ext uri="{9D8B030D-6E8A-4147-A177-3AD203B41FA5}">
                      <a16:colId xmlns:a16="http://schemas.microsoft.com/office/drawing/2014/main" val="2300535835"/>
                    </a:ext>
                  </a:extLst>
                </a:gridCol>
              </a:tblGrid>
              <a:tr h="1221226">
                <a:tc>
                  <a:txBody>
                    <a:bodyPr/>
                    <a:lstStyle/>
                    <a:p>
                      <a:pPr>
                        <a:spcAft>
                          <a:spcPts val="0"/>
                        </a:spcAft>
                      </a:pPr>
                      <a:r>
                        <a:rPr lang="da-DK" sz="1800">
                          <a:effectLst/>
                          <a:uFill>
                            <a:solidFill>
                              <a:srgbClr val="000000"/>
                            </a:solidFill>
                          </a:uFill>
                        </a:rPr>
                        <a:t>Hvornår hænger du med dine venner (sæt gerne flere kryds)</a:t>
                      </a:r>
                      <a:endParaRPr lang="da-DK" sz="1800" b="1">
                        <a:solidFill>
                          <a:srgbClr val="000000"/>
                        </a:solidFill>
                        <a:effectLst/>
                        <a:uFill>
                          <a:solidFill>
                            <a:srgbClr val="000000"/>
                          </a:solidFill>
                        </a:uFill>
                        <a:latin typeface="Helvetica" panose="020B0604020202020204" pitchFamily="34" charset="0"/>
                        <a:ea typeface="Arial Unicode MS"/>
                        <a:cs typeface="Arial Unicode MS"/>
                      </a:endParaRPr>
                    </a:p>
                  </a:txBody>
                  <a:tcPr marL="45704" marR="45704" marT="45704" marB="45704"/>
                </a:tc>
                <a:tc>
                  <a:txBody>
                    <a:bodyPr/>
                    <a:lstStyle/>
                    <a:p>
                      <a:pPr algn="ctr">
                        <a:spcAft>
                          <a:spcPts val="0"/>
                        </a:spcAft>
                      </a:pPr>
                      <a:r>
                        <a:rPr lang="da-DK" sz="2200">
                          <a:effectLst/>
                          <a:uFill>
                            <a:solidFill>
                              <a:srgbClr val="000000"/>
                            </a:solidFill>
                          </a:uFill>
                        </a:rPr>
                        <a:t>Drenge</a:t>
                      </a:r>
                      <a:endParaRPr lang="da-DK" sz="2200" b="1">
                        <a:solidFill>
                          <a:srgbClr val="000000"/>
                        </a:solidFill>
                        <a:effectLst/>
                        <a:uFill>
                          <a:solidFill>
                            <a:srgbClr val="000000"/>
                          </a:solidFill>
                        </a:uFill>
                        <a:latin typeface="Helvetica" panose="020B0604020202020204" pitchFamily="34" charset="0"/>
                        <a:ea typeface="Arial Unicode MS"/>
                        <a:cs typeface="Arial Unicode MS"/>
                      </a:endParaRPr>
                    </a:p>
                  </a:txBody>
                  <a:tcPr marL="45704" marR="45704" marT="45704" marB="45704"/>
                </a:tc>
                <a:tc>
                  <a:txBody>
                    <a:bodyPr/>
                    <a:lstStyle/>
                    <a:p>
                      <a:pPr algn="ctr">
                        <a:spcAft>
                          <a:spcPts val="0"/>
                        </a:spcAft>
                      </a:pPr>
                      <a:r>
                        <a:rPr lang="da-DK" sz="2200">
                          <a:effectLst/>
                          <a:uFill>
                            <a:solidFill>
                              <a:srgbClr val="000000"/>
                            </a:solidFill>
                          </a:uFill>
                        </a:rPr>
                        <a:t>Piger</a:t>
                      </a:r>
                      <a:endParaRPr lang="da-DK" sz="2200" b="1">
                        <a:solidFill>
                          <a:srgbClr val="000000"/>
                        </a:solidFill>
                        <a:effectLst/>
                        <a:uFill>
                          <a:solidFill>
                            <a:srgbClr val="000000"/>
                          </a:solidFill>
                        </a:uFill>
                        <a:latin typeface="Helvetica" panose="020B0604020202020204" pitchFamily="34" charset="0"/>
                        <a:ea typeface="Arial Unicode MS"/>
                        <a:cs typeface="Arial Unicode MS"/>
                      </a:endParaRPr>
                    </a:p>
                  </a:txBody>
                  <a:tcPr marL="45704" marR="45704" marT="45704" marB="45704"/>
                </a:tc>
                <a:tc>
                  <a:txBody>
                    <a:bodyPr/>
                    <a:lstStyle/>
                    <a:p>
                      <a:pPr algn="ctr">
                        <a:spcAft>
                          <a:spcPts val="0"/>
                        </a:spcAft>
                      </a:pPr>
                      <a:r>
                        <a:rPr lang="da-DK" sz="2200">
                          <a:effectLst/>
                          <a:uFill>
                            <a:solidFill>
                              <a:srgbClr val="000000"/>
                            </a:solidFill>
                          </a:uFill>
                        </a:rPr>
                        <a:t>I alt </a:t>
                      </a:r>
                      <a:endParaRPr lang="da-DK" sz="2200" b="1">
                        <a:solidFill>
                          <a:srgbClr val="000000"/>
                        </a:solidFill>
                        <a:effectLst/>
                        <a:uFill>
                          <a:solidFill>
                            <a:srgbClr val="000000"/>
                          </a:solidFill>
                        </a:uFill>
                        <a:latin typeface="Helvetica" panose="020B0604020202020204" pitchFamily="34" charset="0"/>
                        <a:ea typeface="Arial Unicode MS"/>
                        <a:cs typeface="Arial Unicode MS"/>
                      </a:endParaRPr>
                    </a:p>
                  </a:txBody>
                  <a:tcPr marL="45704" marR="45704" marT="45704" marB="45704"/>
                </a:tc>
                <a:extLst>
                  <a:ext uri="{0D108BD9-81ED-4DB2-BD59-A6C34878D82A}">
                    <a16:rowId xmlns:a16="http://schemas.microsoft.com/office/drawing/2014/main" val="2328329480"/>
                  </a:ext>
                </a:extLst>
              </a:tr>
              <a:tr h="672771">
                <a:tc>
                  <a:txBody>
                    <a:bodyPr/>
                    <a:lstStyle/>
                    <a:p>
                      <a:pPr>
                        <a:spcAft>
                          <a:spcPts val="0"/>
                        </a:spcAft>
                      </a:pPr>
                      <a:r>
                        <a:rPr lang="da-DK" sz="1800">
                          <a:effectLst/>
                          <a:uFill>
                            <a:solidFill>
                              <a:srgbClr val="000000"/>
                            </a:solidFill>
                          </a:uFill>
                        </a:rPr>
                        <a:t>Flere gang om ugen</a:t>
                      </a:r>
                      <a:endParaRPr lang="da-DK" sz="1800" b="1">
                        <a:solidFill>
                          <a:srgbClr val="000000"/>
                        </a:solidFill>
                        <a:effectLst/>
                        <a:uFill>
                          <a:solidFill>
                            <a:srgbClr val="000000"/>
                          </a:solidFill>
                        </a:uFill>
                        <a:latin typeface="Helvetica" panose="020B0604020202020204" pitchFamily="34" charset="0"/>
                        <a:ea typeface="Arial Unicode MS"/>
                        <a:cs typeface="Arial Unicode MS"/>
                      </a:endParaRPr>
                    </a:p>
                  </a:txBody>
                  <a:tcPr marL="45704" marR="45704" marT="45704" marB="45704"/>
                </a:tc>
                <a:tc>
                  <a:txBody>
                    <a:bodyPr/>
                    <a:lstStyle/>
                    <a:p>
                      <a:pPr algn="ctr">
                        <a:lnSpc>
                          <a:spcPct val="107000"/>
                        </a:lnSpc>
                        <a:spcAft>
                          <a:spcPts val="800"/>
                        </a:spcAft>
                      </a:pPr>
                      <a:r>
                        <a:rPr lang="da-DK" sz="2200">
                          <a:effectLst/>
                          <a:uFill>
                            <a:solidFill>
                              <a:srgbClr val="000000"/>
                            </a:solidFill>
                          </a:uFill>
                        </a:rPr>
                        <a:t>41,7</a:t>
                      </a:r>
                      <a:endParaRPr lang="da-DK" sz="22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45704" marR="45704" marT="45704" marB="45704"/>
                </a:tc>
                <a:tc>
                  <a:txBody>
                    <a:bodyPr/>
                    <a:lstStyle/>
                    <a:p>
                      <a:pPr algn="ctr">
                        <a:lnSpc>
                          <a:spcPct val="107000"/>
                        </a:lnSpc>
                        <a:spcAft>
                          <a:spcPts val="800"/>
                        </a:spcAft>
                      </a:pPr>
                      <a:r>
                        <a:rPr lang="da-DK" sz="2200">
                          <a:effectLst/>
                          <a:uFill>
                            <a:solidFill>
                              <a:srgbClr val="000000"/>
                            </a:solidFill>
                          </a:uFill>
                        </a:rPr>
                        <a:t>29,3</a:t>
                      </a:r>
                      <a:endParaRPr lang="da-DK" sz="22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45704" marR="45704" marT="45704" marB="45704"/>
                </a:tc>
                <a:tc>
                  <a:txBody>
                    <a:bodyPr/>
                    <a:lstStyle/>
                    <a:p>
                      <a:pPr algn="ctr">
                        <a:lnSpc>
                          <a:spcPct val="107000"/>
                        </a:lnSpc>
                        <a:spcAft>
                          <a:spcPts val="800"/>
                        </a:spcAft>
                      </a:pPr>
                      <a:r>
                        <a:rPr lang="da-DK" sz="2200">
                          <a:effectLst/>
                          <a:uFill>
                            <a:solidFill>
                              <a:srgbClr val="000000"/>
                            </a:solidFill>
                          </a:uFill>
                        </a:rPr>
                        <a:t>35,7</a:t>
                      </a:r>
                      <a:endParaRPr lang="da-DK" sz="22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45704" marR="45704" marT="45704" marB="45704"/>
                </a:tc>
                <a:extLst>
                  <a:ext uri="{0D108BD9-81ED-4DB2-BD59-A6C34878D82A}">
                    <a16:rowId xmlns:a16="http://schemas.microsoft.com/office/drawing/2014/main" val="880665925"/>
                  </a:ext>
                </a:extLst>
              </a:tr>
              <a:tr h="458703">
                <a:tc>
                  <a:txBody>
                    <a:bodyPr/>
                    <a:lstStyle/>
                    <a:p>
                      <a:pPr>
                        <a:spcAft>
                          <a:spcPts val="0"/>
                        </a:spcAft>
                      </a:pPr>
                      <a:r>
                        <a:rPr lang="da-DK" sz="1800">
                          <a:effectLst/>
                          <a:uFill>
                            <a:solidFill>
                              <a:srgbClr val="000000"/>
                            </a:solidFill>
                          </a:uFill>
                        </a:rPr>
                        <a:t>Én enkelt gang</a:t>
                      </a:r>
                      <a:endParaRPr lang="da-DK" sz="1800" b="1">
                        <a:solidFill>
                          <a:srgbClr val="000000"/>
                        </a:solidFill>
                        <a:effectLst/>
                        <a:uFill>
                          <a:solidFill>
                            <a:srgbClr val="000000"/>
                          </a:solidFill>
                        </a:uFill>
                        <a:latin typeface="Helvetica" panose="020B0604020202020204" pitchFamily="34" charset="0"/>
                        <a:ea typeface="Arial Unicode MS"/>
                        <a:cs typeface="Arial Unicode MS"/>
                      </a:endParaRPr>
                    </a:p>
                  </a:txBody>
                  <a:tcPr marL="45704" marR="45704" marT="45704" marB="45704"/>
                </a:tc>
                <a:tc>
                  <a:txBody>
                    <a:bodyPr/>
                    <a:lstStyle/>
                    <a:p>
                      <a:pPr algn="ctr">
                        <a:lnSpc>
                          <a:spcPct val="107000"/>
                        </a:lnSpc>
                        <a:spcAft>
                          <a:spcPts val="800"/>
                        </a:spcAft>
                      </a:pPr>
                      <a:r>
                        <a:rPr lang="da-DK" sz="2200">
                          <a:effectLst/>
                          <a:uFill>
                            <a:solidFill>
                              <a:srgbClr val="000000"/>
                            </a:solidFill>
                          </a:uFill>
                        </a:rPr>
                        <a:t>23,4</a:t>
                      </a:r>
                      <a:endParaRPr lang="da-DK" sz="22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45704" marR="45704" marT="45704" marB="45704"/>
                </a:tc>
                <a:tc>
                  <a:txBody>
                    <a:bodyPr/>
                    <a:lstStyle/>
                    <a:p>
                      <a:pPr algn="ctr">
                        <a:lnSpc>
                          <a:spcPct val="107000"/>
                        </a:lnSpc>
                        <a:spcAft>
                          <a:spcPts val="800"/>
                        </a:spcAft>
                      </a:pPr>
                      <a:r>
                        <a:rPr lang="da-DK" sz="2200">
                          <a:effectLst/>
                          <a:uFill>
                            <a:solidFill>
                              <a:srgbClr val="000000"/>
                            </a:solidFill>
                          </a:uFill>
                        </a:rPr>
                        <a:t>27,9</a:t>
                      </a:r>
                      <a:endParaRPr lang="da-DK" sz="22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45704" marR="45704" marT="45704" marB="45704"/>
                </a:tc>
                <a:tc>
                  <a:txBody>
                    <a:bodyPr/>
                    <a:lstStyle/>
                    <a:p>
                      <a:pPr algn="ctr">
                        <a:lnSpc>
                          <a:spcPct val="107000"/>
                        </a:lnSpc>
                        <a:spcAft>
                          <a:spcPts val="800"/>
                        </a:spcAft>
                      </a:pPr>
                      <a:r>
                        <a:rPr lang="da-DK" sz="2200">
                          <a:effectLst/>
                          <a:uFill>
                            <a:solidFill>
                              <a:srgbClr val="000000"/>
                            </a:solidFill>
                          </a:uFill>
                        </a:rPr>
                        <a:t>25,8</a:t>
                      </a:r>
                      <a:endParaRPr lang="da-DK" sz="22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45704" marR="45704" marT="45704" marB="45704"/>
                </a:tc>
                <a:extLst>
                  <a:ext uri="{0D108BD9-81ED-4DB2-BD59-A6C34878D82A}">
                    <a16:rowId xmlns:a16="http://schemas.microsoft.com/office/drawing/2014/main" val="3835934845"/>
                  </a:ext>
                </a:extLst>
              </a:tr>
              <a:tr h="672771">
                <a:tc>
                  <a:txBody>
                    <a:bodyPr/>
                    <a:lstStyle/>
                    <a:p>
                      <a:pPr>
                        <a:spcAft>
                          <a:spcPts val="0"/>
                        </a:spcAft>
                      </a:pPr>
                      <a:r>
                        <a:rPr lang="da-DK" sz="1800">
                          <a:effectLst/>
                          <a:uFill>
                            <a:solidFill>
                              <a:srgbClr val="000000"/>
                            </a:solidFill>
                          </a:uFill>
                        </a:rPr>
                        <a:t>Primært i weekenden</a:t>
                      </a:r>
                      <a:endParaRPr lang="da-DK" sz="1800" b="1">
                        <a:solidFill>
                          <a:srgbClr val="FF0000"/>
                        </a:solidFill>
                        <a:effectLst/>
                        <a:uFill>
                          <a:solidFill>
                            <a:srgbClr val="000000"/>
                          </a:solidFill>
                        </a:uFill>
                        <a:latin typeface="Helvetica" panose="020B0604020202020204" pitchFamily="34" charset="0"/>
                        <a:ea typeface="Arial Unicode MS"/>
                        <a:cs typeface="Arial Unicode MS"/>
                      </a:endParaRPr>
                    </a:p>
                  </a:txBody>
                  <a:tcPr marL="45704" marR="45704" marT="45704" marB="45704"/>
                </a:tc>
                <a:tc>
                  <a:txBody>
                    <a:bodyPr/>
                    <a:lstStyle/>
                    <a:p>
                      <a:pPr algn="ctr">
                        <a:lnSpc>
                          <a:spcPct val="107000"/>
                        </a:lnSpc>
                        <a:spcAft>
                          <a:spcPts val="800"/>
                        </a:spcAft>
                      </a:pPr>
                      <a:r>
                        <a:rPr lang="da-DK" sz="2200" dirty="0">
                          <a:solidFill>
                            <a:srgbClr val="FF0000"/>
                          </a:solidFill>
                          <a:effectLst/>
                          <a:uFill>
                            <a:solidFill>
                              <a:srgbClr val="000000"/>
                            </a:solidFill>
                          </a:uFill>
                        </a:rPr>
                        <a:t>60,4</a:t>
                      </a:r>
                      <a:endParaRPr lang="da-DK" sz="2200" dirty="0">
                        <a:solidFill>
                          <a:srgbClr val="FF0000"/>
                        </a:solidFill>
                        <a:effectLst/>
                        <a:uFill>
                          <a:solidFill>
                            <a:srgbClr val="000000"/>
                          </a:solidFill>
                        </a:uFill>
                        <a:latin typeface="Calibri" panose="020F0502020204030204" pitchFamily="34" charset="0"/>
                        <a:ea typeface="Calibri" panose="020F0502020204030204" pitchFamily="34" charset="0"/>
                      </a:endParaRPr>
                    </a:p>
                  </a:txBody>
                  <a:tcPr marL="45704" marR="45704" marT="45704" marB="45704"/>
                </a:tc>
                <a:tc>
                  <a:txBody>
                    <a:bodyPr/>
                    <a:lstStyle/>
                    <a:p>
                      <a:pPr algn="ctr">
                        <a:lnSpc>
                          <a:spcPct val="107000"/>
                        </a:lnSpc>
                        <a:spcAft>
                          <a:spcPts val="800"/>
                        </a:spcAft>
                      </a:pPr>
                      <a:r>
                        <a:rPr lang="da-DK" sz="2200" dirty="0">
                          <a:solidFill>
                            <a:srgbClr val="FF0000"/>
                          </a:solidFill>
                          <a:effectLst/>
                          <a:uFill>
                            <a:solidFill>
                              <a:srgbClr val="000000"/>
                            </a:solidFill>
                          </a:uFill>
                        </a:rPr>
                        <a:t>70,4</a:t>
                      </a:r>
                      <a:endParaRPr lang="da-DK" sz="2200" dirty="0">
                        <a:solidFill>
                          <a:srgbClr val="FF0000"/>
                        </a:solidFill>
                        <a:effectLst/>
                        <a:uFill>
                          <a:solidFill>
                            <a:srgbClr val="000000"/>
                          </a:solidFill>
                        </a:uFill>
                        <a:latin typeface="Calibri" panose="020F0502020204030204" pitchFamily="34" charset="0"/>
                        <a:ea typeface="Calibri" panose="020F0502020204030204" pitchFamily="34" charset="0"/>
                      </a:endParaRPr>
                    </a:p>
                  </a:txBody>
                  <a:tcPr marL="45704" marR="45704" marT="45704" marB="45704"/>
                </a:tc>
                <a:tc>
                  <a:txBody>
                    <a:bodyPr/>
                    <a:lstStyle/>
                    <a:p>
                      <a:pPr algn="ctr">
                        <a:lnSpc>
                          <a:spcPct val="107000"/>
                        </a:lnSpc>
                        <a:spcAft>
                          <a:spcPts val="800"/>
                        </a:spcAft>
                      </a:pPr>
                      <a:r>
                        <a:rPr lang="da-DK" sz="2200" dirty="0">
                          <a:solidFill>
                            <a:srgbClr val="FF0000"/>
                          </a:solidFill>
                          <a:effectLst/>
                          <a:uFill>
                            <a:solidFill>
                              <a:srgbClr val="000000"/>
                            </a:solidFill>
                          </a:uFill>
                        </a:rPr>
                        <a:t>65,6</a:t>
                      </a:r>
                      <a:endParaRPr lang="da-DK" sz="2200" dirty="0">
                        <a:solidFill>
                          <a:srgbClr val="FF0000"/>
                        </a:solidFill>
                        <a:effectLst/>
                        <a:uFill>
                          <a:solidFill>
                            <a:srgbClr val="000000"/>
                          </a:solidFill>
                        </a:uFill>
                        <a:latin typeface="Calibri" panose="020F0502020204030204" pitchFamily="34" charset="0"/>
                        <a:ea typeface="Calibri" panose="020F0502020204030204" pitchFamily="34" charset="0"/>
                      </a:endParaRPr>
                    </a:p>
                  </a:txBody>
                  <a:tcPr marL="45704" marR="45704" marT="45704" marB="45704"/>
                </a:tc>
                <a:extLst>
                  <a:ext uri="{0D108BD9-81ED-4DB2-BD59-A6C34878D82A}">
                    <a16:rowId xmlns:a16="http://schemas.microsoft.com/office/drawing/2014/main" val="1618688607"/>
                  </a:ext>
                </a:extLst>
              </a:tr>
              <a:tr h="672771">
                <a:tc>
                  <a:txBody>
                    <a:bodyPr/>
                    <a:lstStyle/>
                    <a:p>
                      <a:pPr>
                        <a:spcAft>
                          <a:spcPts val="0"/>
                        </a:spcAft>
                      </a:pPr>
                      <a:r>
                        <a:rPr lang="da-DK" sz="1800">
                          <a:effectLst/>
                          <a:uFill>
                            <a:solidFill>
                              <a:srgbClr val="000000"/>
                            </a:solidFill>
                          </a:uFill>
                        </a:rPr>
                        <a:t>Til Fritidsaktiviteter</a:t>
                      </a:r>
                      <a:endParaRPr lang="da-DK" sz="1800" b="1">
                        <a:solidFill>
                          <a:srgbClr val="000000"/>
                        </a:solidFill>
                        <a:effectLst/>
                        <a:uFill>
                          <a:solidFill>
                            <a:srgbClr val="000000"/>
                          </a:solidFill>
                        </a:uFill>
                        <a:latin typeface="Helvetica" panose="020B0604020202020204" pitchFamily="34" charset="0"/>
                        <a:ea typeface="Arial Unicode MS"/>
                        <a:cs typeface="Arial Unicode MS"/>
                      </a:endParaRPr>
                    </a:p>
                  </a:txBody>
                  <a:tcPr marL="45704" marR="45704" marT="45704" marB="45704"/>
                </a:tc>
                <a:tc>
                  <a:txBody>
                    <a:bodyPr/>
                    <a:lstStyle/>
                    <a:p>
                      <a:pPr algn="ctr">
                        <a:lnSpc>
                          <a:spcPct val="107000"/>
                        </a:lnSpc>
                        <a:spcAft>
                          <a:spcPts val="800"/>
                        </a:spcAft>
                      </a:pPr>
                      <a:r>
                        <a:rPr lang="da-DK" sz="2200">
                          <a:effectLst/>
                          <a:uFill>
                            <a:solidFill>
                              <a:srgbClr val="000000"/>
                            </a:solidFill>
                          </a:uFill>
                        </a:rPr>
                        <a:t>26,5</a:t>
                      </a:r>
                      <a:endParaRPr lang="da-DK" sz="22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45704" marR="45704" marT="45704" marB="45704"/>
                </a:tc>
                <a:tc>
                  <a:txBody>
                    <a:bodyPr/>
                    <a:lstStyle/>
                    <a:p>
                      <a:pPr algn="ctr">
                        <a:lnSpc>
                          <a:spcPct val="107000"/>
                        </a:lnSpc>
                        <a:spcAft>
                          <a:spcPts val="800"/>
                        </a:spcAft>
                      </a:pPr>
                      <a:r>
                        <a:rPr lang="da-DK" sz="2200">
                          <a:effectLst/>
                          <a:uFill>
                            <a:solidFill>
                              <a:srgbClr val="000000"/>
                            </a:solidFill>
                          </a:uFill>
                        </a:rPr>
                        <a:t>20,9</a:t>
                      </a:r>
                      <a:endParaRPr lang="da-DK" sz="22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45704" marR="45704" marT="45704" marB="45704"/>
                </a:tc>
                <a:tc>
                  <a:txBody>
                    <a:bodyPr/>
                    <a:lstStyle/>
                    <a:p>
                      <a:pPr algn="ctr">
                        <a:lnSpc>
                          <a:spcPct val="107000"/>
                        </a:lnSpc>
                        <a:spcAft>
                          <a:spcPts val="800"/>
                        </a:spcAft>
                      </a:pPr>
                      <a:r>
                        <a:rPr lang="da-DK" sz="2200" dirty="0">
                          <a:effectLst/>
                          <a:uFill>
                            <a:solidFill>
                              <a:srgbClr val="000000"/>
                            </a:solidFill>
                          </a:uFill>
                        </a:rPr>
                        <a:t>23,5</a:t>
                      </a:r>
                      <a:endParaRPr lang="da-DK" sz="22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45704" marR="45704" marT="45704" marB="45704"/>
                </a:tc>
                <a:extLst>
                  <a:ext uri="{0D108BD9-81ED-4DB2-BD59-A6C34878D82A}">
                    <a16:rowId xmlns:a16="http://schemas.microsoft.com/office/drawing/2014/main" val="4084893736"/>
                  </a:ext>
                </a:extLst>
              </a:tr>
            </a:tbl>
          </a:graphicData>
        </a:graphic>
      </p:graphicFrame>
      <p:sp>
        <p:nvSpPr>
          <p:cNvPr id="5" name="Rectangle 1">
            <a:extLst>
              <a:ext uri="{FF2B5EF4-FFF2-40B4-BE49-F238E27FC236}">
                <a16:creationId xmlns:a16="http://schemas.microsoft.com/office/drawing/2014/main" id="{13786382-A052-45E9-A9B4-665B1F23A1EC}"/>
              </a:ext>
            </a:extLst>
          </p:cNvPr>
          <p:cNvSpPr>
            <a:spLocks noChangeArrowheads="1"/>
          </p:cNvSpPr>
          <p:nvPr/>
        </p:nvSpPr>
        <p:spPr bwMode="auto">
          <a:xfrm>
            <a:off x="0" y="79117"/>
            <a:ext cx="22345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ts val="450"/>
              </a:spcAft>
            </a:pPr>
            <a:r>
              <a:rPr lang="da-DK" altLang="da-DK" sz="75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da-DK" altLang="da-DK" sz="1350">
              <a:latin typeface="Arial" panose="020B0604020202020204" pitchFamily="34" charset="0"/>
            </a:endParaRPr>
          </a:p>
        </p:txBody>
      </p:sp>
    </p:spTree>
    <p:extLst>
      <p:ext uri="{BB962C8B-B14F-4D97-AF65-F5344CB8AC3E}">
        <p14:creationId xmlns:p14="http://schemas.microsoft.com/office/powerpoint/2010/main" val="3626453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A98249-122D-42D1-B2D1-741426E731AF}"/>
              </a:ext>
            </a:extLst>
          </p:cNvPr>
          <p:cNvSpPr>
            <a:spLocks noGrp="1"/>
          </p:cNvSpPr>
          <p:nvPr>
            <p:ph type="title"/>
          </p:nvPr>
        </p:nvSpPr>
        <p:spPr/>
        <p:txBody>
          <a:bodyPr/>
          <a:lstStyle/>
          <a:p>
            <a:pPr algn="ctr"/>
            <a:r>
              <a:rPr lang="da-DK" b="1" dirty="0"/>
              <a:t>Massiv festkultur……</a:t>
            </a:r>
          </a:p>
        </p:txBody>
      </p:sp>
      <p:sp>
        <p:nvSpPr>
          <p:cNvPr id="3" name="Pladsholder til indhold 2">
            <a:extLst>
              <a:ext uri="{FF2B5EF4-FFF2-40B4-BE49-F238E27FC236}">
                <a16:creationId xmlns:a16="http://schemas.microsoft.com/office/drawing/2014/main" id="{E82D42D3-9BB3-447A-A0A2-1BA74E0EAA6E}"/>
              </a:ext>
            </a:extLst>
          </p:cNvPr>
          <p:cNvSpPr>
            <a:spLocks noGrp="1"/>
          </p:cNvSpPr>
          <p:nvPr>
            <p:ph idx="1"/>
          </p:nvPr>
        </p:nvSpPr>
        <p:spPr/>
        <p:txBody>
          <a:bodyPr>
            <a:normAutofit/>
          </a:bodyPr>
          <a:lstStyle/>
          <a:p>
            <a:r>
              <a:rPr lang="da-DK" i="1" dirty="0"/>
              <a:t>”Gymnasiet er bare </a:t>
            </a:r>
            <a:r>
              <a:rPr lang="da-DK" dirty="0"/>
              <a:t>e</a:t>
            </a:r>
            <a:r>
              <a:rPr lang="da-DK" i="1" dirty="0"/>
              <a:t>n stor druktur. I starten af gymnasiet så er der fester fredag og lørdag, og så bliver det ligesom helt normalt, at man er ude fredag og lørdag og ellers er det bare verdens kedeligste weekend. Der er, hvad skal man kalde det, en fest og alkoholkultur, hvor at hvis man skal være sammen en fredag, så skal man også drikke. Sådan gør man i gymnasiet. Hvis man spørger, om man skal noget om fredagen, så ved man, at man spørger, om man skal til fest.”</a:t>
            </a:r>
            <a:r>
              <a:rPr lang="da-DK" dirty="0"/>
              <a:t> (Dreng 2. g)</a:t>
            </a:r>
          </a:p>
          <a:p>
            <a:endParaRPr lang="da-DK" i="1" dirty="0"/>
          </a:p>
          <a:p>
            <a:pPr marL="0" indent="0">
              <a:buNone/>
            </a:pPr>
            <a:endParaRPr lang="da-DK" dirty="0"/>
          </a:p>
        </p:txBody>
      </p:sp>
    </p:spTree>
    <p:extLst>
      <p:ext uri="{BB962C8B-B14F-4D97-AF65-F5344CB8AC3E}">
        <p14:creationId xmlns:p14="http://schemas.microsoft.com/office/powerpoint/2010/main" val="2351315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8814"/>
            <a:ext cx="9144000" cy="552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3AD89DF-2BE3-4DEE-B0D3-F1D3F92B8541}"/>
              </a:ext>
            </a:extLst>
          </p:cNvPr>
          <p:cNvSpPr>
            <a:spLocks noGrp="1"/>
          </p:cNvSpPr>
          <p:nvPr>
            <p:ph type="title"/>
          </p:nvPr>
        </p:nvSpPr>
        <p:spPr>
          <a:xfrm>
            <a:off x="417399" y="482600"/>
            <a:ext cx="8408193" cy="558627"/>
          </a:xfrm>
        </p:spPr>
        <p:txBody>
          <a:bodyPr vert="horz" lIns="91440" tIns="45720" rIns="91440" bIns="45720" rtlCol="0" anchor="ctr">
            <a:normAutofit/>
          </a:bodyPr>
          <a:lstStyle/>
          <a:p>
            <a:pPr algn="ctr" defTabSz="914400">
              <a:defRPr/>
            </a:pPr>
            <a:r>
              <a:rPr lang="en-US" sz="2400" kern="1200">
                <a:solidFill>
                  <a:schemeClr val="bg1"/>
                </a:solidFill>
                <a:latin typeface="+mj-lt"/>
                <a:ea typeface="+mj-ea"/>
                <a:cs typeface="+mj-cs"/>
              </a:rPr>
              <a:t>Hvad går de til????</a:t>
            </a:r>
          </a:p>
        </p:txBody>
      </p:sp>
      <p:sp>
        <p:nvSpPr>
          <p:cNvPr id="53251" name="Pladsholder til sidefod 3">
            <a:extLst>
              <a:ext uri="{FF2B5EF4-FFF2-40B4-BE49-F238E27FC236}">
                <a16:creationId xmlns:a16="http://schemas.microsoft.com/office/drawing/2014/main" id="{DDC64EC7-1B94-4DDD-8EF6-7AA1777323E8}"/>
              </a:ext>
            </a:extLst>
          </p:cNvPr>
          <p:cNvSpPr>
            <a:spLocks noGrp="1" noChangeArrowheads="1"/>
          </p:cNvSpPr>
          <p:nvPr>
            <p:ph type="ftr" sz="quarter" idx="11"/>
          </p:nvPr>
        </p:nvSpPr>
        <p:spPr bwMode="auto">
          <a:xfrm>
            <a:off x="3028950" y="4767262"/>
            <a:ext cx="3086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defTabSz="914400">
              <a:lnSpc>
                <a:spcPct val="90000"/>
              </a:lnSpc>
              <a:spcAft>
                <a:spcPts val="600"/>
              </a:spcAft>
              <a:defRPr/>
            </a:pPr>
            <a:r>
              <a:rPr lang="en-US" altLang="da-DK" sz="1200" kern="1200">
                <a:solidFill>
                  <a:schemeClr val="tx1">
                    <a:tint val="75000"/>
                  </a:schemeClr>
                </a:solidFill>
                <a:latin typeface="+mn-lt"/>
                <a:ea typeface="+mn-ea"/>
                <a:cs typeface="+mn-cs"/>
              </a:rPr>
              <a:t>Center for Ungdomstudier (CUR)</a:t>
            </a:r>
          </a:p>
        </p:txBody>
      </p:sp>
      <p:sp>
        <p:nvSpPr>
          <p:cNvPr id="70726" name="Rectangle 1">
            <a:extLst>
              <a:ext uri="{FF2B5EF4-FFF2-40B4-BE49-F238E27FC236}">
                <a16:creationId xmlns:a16="http://schemas.microsoft.com/office/drawing/2014/main" id="{C4F24BC7-5960-45D5-B5F5-E61B5CBEC25B}"/>
              </a:ext>
            </a:extLst>
          </p:cNvPr>
          <p:cNvSpPr>
            <a:spLocks noChangeArrowheads="1"/>
          </p:cNvSpPr>
          <p:nvPr/>
        </p:nvSpPr>
        <p:spPr bwMode="auto">
          <a:xfrm>
            <a:off x="1142640" y="-128065"/>
            <a:ext cx="227948" cy="56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spcAft>
                <a:spcPts val="600"/>
              </a:spcAft>
            </a:pPr>
            <a:r>
              <a:rPr lang="da-DK" altLang="da-DK" sz="953">
                <a:solidFill>
                  <a:srgbClr val="000000"/>
                </a:solidFill>
                <a:latin typeface="Calibri" panose="020F0502020204030204" pitchFamily="34" charset="0"/>
                <a:ea typeface="Times New Roman" panose="02020603050405020304" pitchFamily="18" charset="0"/>
                <a:cs typeface="Calibri" panose="020F0502020204030204" pitchFamily="34" charset="0"/>
              </a:rPr>
              <a:t>r</a:t>
            </a:r>
            <a:endParaRPr lang="da-DK" altLang="da-DK" sz="408">
              <a:latin typeface="Century Gothic" panose="020B0502020202020204" pitchFamily="34" charset="0"/>
              <a:ea typeface="Times New Roman" panose="02020603050405020304" pitchFamily="18" charset="0"/>
              <a:cs typeface="Calibri" panose="020F0502020204030204" pitchFamily="34" charset="0"/>
            </a:endParaRPr>
          </a:p>
          <a:p>
            <a:pPr eaLnBrk="1" hangingPunct="1">
              <a:spcAft>
                <a:spcPts val="600"/>
              </a:spcAft>
            </a:pPr>
            <a:endParaRPr lang="da-DK" altLang="da-DK" sz="1633">
              <a:latin typeface="Century Gothic" panose="020B0502020202020204" pitchFamily="34" charset="0"/>
              <a:ea typeface="Times New Roman" panose="02020603050405020304" pitchFamily="18" charset="0"/>
              <a:cs typeface="Calibri" panose="020F0502020204030204" pitchFamily="34" charset="0"/>
            </a:endParaRPr>
          </a:p>
        </p:txBody>
      </p:sp>
      <p:graphicFrame>
        <p:nvGraphicFramePr>
          <p:cNvPr id="8" name="Pladsholder til indhold 7">
            <a:extLst>
              <a:ext uri="{FF2B5EF4-FFF2-40B4-BE49-F238E27FC236}">
                <a16:creationId xmlns:a16="http://schemas.microsoft.com/office/drawing/2014/main" id="{B616E9D8-31D5-4DC5-9161-C9170BA54034}"/>
              </a:ext>
            </a:extLst>
          </p:cNvPr>
          <p:cNvGraphicFramePr>
            <a:graphicFrameLocks noGrp="1"/>
          </p:cNvGraphicFramePr>
          <p:nvPr>
            <p:ph idx="1"/>
            <p:extLst>
              <p:ext uri="{D42A27DB-BD31-4B8C-83A1-F6EECF244321}">
                <p14:modId xmlns:p14="http://schemas.microsoft.com/office/powerpoint/2010/main" val="326694750"/>
              </p:ext>
            </p:extLst>
          </p:nvPr>
        </p:nvGraphicFramePr>
        <p:xfrm>
          <a:off x="482600" y="1297666"/>
          <a:ext cx="8178802" cy="3213162"/>
        </p:xfrm>
        <a:graphic>
          <a:graphicData uri="http://schemas.openxmlformats.org/drawingml/2006/table">
            <a:tbl>
              <a:tblPr firstRow="1" firstCol="1" bandRow="1">
                <a:tableStyleId>{5C22544A-7EE6-4342-B048-85BDC9FD1C3A}</a:tableStyleId>
              </a:tblPr>
              <a:tblGrid>
                <a:gridCol w="2463142">
                  <a:extLst>
                    <a:ext uri="{9D8B030D-6E8A-4147-A177-3AD203B41FA5}">
                      <a16:colId xmlns:a16="http://schemas.microsoft.com/office/drawing/2014/main" val="1312882046"/>
                    </a:ext>
                  </a:extLst>
                </a:gridCol>
                <a:gridCol w="871289">
                  <a:extLst>
                    <a:ext uri="{9D8B030D-6E8A-4147-A177-3AD203B41FA5}">
                      <a16:colId xmlns:a16="http://schemas.microsoft.com/office/drawing/2014/main" val="1139026692"/>
                    </a:ext>
                  </a:extLst>
                </a:gridCol>
                <a:gridCol w="883276">
                  <a:extLst>
                    <a:ext uri="{9D8B030D-6E8A-4147-A177-3AD203B41FA5}">
                      <a16:colId xmlns:a16="http://schemas.microsoft.com/office/drawing/2014/main" val="1942088971"/>
                    </a:ext>
                  </a:extLst>
                </a:gridCol>
                <a:gridCol w="906479">
                  <a:extLst>
                    <a:ext uri="{9D8B030D-6E8A-4147-A177-3AD203B41FA5}">
                      <a16:colId xmlns:a16="http://schemas.microsoft.com/office/drawing/2014/main" val="1691681710"/>
                    </a:ext>
                  </a:extLst>
                </a:gridCol>
                <a:gridCol w="925462">
                  <a:extLst>
                    <a:ext uri="{9D8B030D-6E8A-4147-A177-3AD203B41FA5}">
                      <a16:colId xmlns:a16="http://schemas.microsoft.com/office/drawing/2014/main" val="2147187832"/>
                    </a:ext>
                  </a:extLst>
                </a:gridCol>
                <a:gridCol w="870657">
                  <a:extLst>
                    <a:ext uri="{9D8B030D-6E8A-4147-A177-3AD203B41FA5}">
                      <a16:colId xmlns:a16="http://schemas.microsoft.com/office/drawing/2014/main" val="415506520"/>
                    </a:ext>
                  </a:extLst>
                </a:gridCol>
                <a:gridCol w="1258497">
                  <a:extLst>
                    <a:ext uri="{9D8B030D-6E8A-4147-A177-3AD203B41FA5}">
                      <a16:colId xmlns:a16="http://schemas.microsoft.com/office/drawing/2014/main" val="1871007136"/>
                    </a:ext>
                  </a:extLst>
                </a:gridCol>
              </a:tblGrid>
              <a:tr h="950441">
                <a:tc>
                  <a:txBody>
                    <a:bodyPr/>
                    <a:lstStyle/>
                    <a:p>
                      <a:pPr>
                        <a:spcAft>
                          <a:spcPts val="0"/>
                        </a:spcAft>
                      </a:pPr>
                      <a:r>
                        <a:rPr lang="da-DK" sz="1300">
                          <a:effectLst/>
                        </a:rPr>
                        <a:t>Hvad laver du i fritiden</a:t>
                      </a:r>
                      <a:endParaRPr lang="da-DK" sz="1300" b="1">
                        <a:solidFill>
                          <a:srgbClr val="000000"/>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spcAft>
                          <a:spcPts val="0"/>
                        </a:spcAft>
                      </a:pPr>
                      <a:r>
                        <a:rPr lang="da-DK" sz="1300">
                          <a:effectLst/>
                        </a:rPr>
                        <a:t>Næsten hver dag</a:t>
                      </a:r>
                      <a:endParaRPr lang="da-DK" sz="1300" b="1">
                        <a:solidFill>
                          <a:srgbClr val="000000"/>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spcAft>
                          <a:spcPts val="0"/>
                        </a:spcAft>
                      </a:pPr>
                      <a:r>
                        <a:rPr lang="da-DK" sz="1300">
                          <a:effectLst/>
                        </a:rPr>
                        <a:t>Flere gange i ugen</a:t>
                      </a:r>
                      <a:endParaRPr lang="da-DK" sz="1300" b="1">
                        <a:solidFill>
                          <a:srgbClr val="000000"/>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spcAft>
                          <a:spcPts val="0"/>
                        </a:spcAft>
                      </a:pPr>
                      <a:r>
                        <a:rPr lang="da-DK" sz="1300">
                          <a:effectLst/>
                        </a:rPr>
                        <a:t>ca. en gang hver uge</a:t>
                      </a:r>
                      <a:endParaRPr lang="da-DK" sz="1300" b="1">
                        <a:solidFill>
                          <a:srgbClr val="000000"/>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spcAft>
                          <a:spcPts val="0"/>
                        </a:spcAft>
                      </a:pPr>
                      <a:r>
                        <a:rPr lang="da-DK" sz="1300">
                          <a:effectLst/>
                        </a:rPr>
                        <a:t>Sjældnere end en gang om ugen</a:t>
                      </a:r>
                      <a:endParaRPr lang="da-DK" sz="1300" b="1">
                        <a:solidFill>
                          <a:srgbClr val="000000"/>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spcAft>
                          <a:spcPts val="0"/>
                        </a:spcAft>
                      </a:pPr>
                      <a:r>
                        <a:rPr lang="da-DK" sz="1300">
                          <a:effectLst/>
                        </a:rPr>
                        <a:t>Aldrig</a:t>
                      </a:r>
                      <a:endParaRPr lang="da-DK" sz="1300" b="1">
                        <a:solidFill>
                          <a:srgbClr val="000000"/>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spcAft>
                          <a:spcPts val="0"/>
                        </a:spcAft>
                      </a:pPr>
                      <a:r>
                        <a:rPr lang="da-DK" sz="1300">
                          <a:effectLst/>
                        </a:rPr>
                        <a:t>I alt</a:t>
                      </a:r>
                      <a:endParaRPr lang="da-DK" sz="1300" b="1">
                        <a:solidFill>
                          <a:srgbClr val="000000"/>
                        </a:solidFill>
                        <a:effectLst/>
                        <a:latin typeface="Helvetica" panose="020B0604020202020204" pitchFamily="34" charset="0"/>
                        <a:ea typeface="Times New Roman" panose="02020603050405020304" pitchFamily="18" charset="0"/>
                      </a:endParaRPr>
                    </a:p>
                  </a:txBody>
                  <a:tcPr marL="45933" marR="45933" marT="45936" marB="45936"/>
                </a:tc>
                <a:extLst>
                  <a:ext uri="{0D108BD9-81ED-4DB2-BD59-A6C34878D82A}">
                    <a16:rowId xmlns:a16="http://schemas.microsoft.com/office/drawing/2014/main" val="1716316741"/>
                  </a:ext>
                </a:extLst>
              </a:tr>
              <a:tr h="366841">
                <a:tc>
                  <a:txBody>
                    <a:bodyPr/>
                    <a:lstStyle/>
                    <a:p>
                      <a:pPr>
                        <a:spcAft>
                          <a:spcPts val="0"/>
                        </a:spcAft>
                      </a:pPr>
                      <a:r>
                        <a:rPr lang="da-DK" sz="1300">
                          <a:solidFill>
                            <a:schemeClr val="bg1"/>
                          </a:solidFill>
                          <a:effectLst/>
                        </a:rPr>
                        <a:t>SoMe</a:t>
                      </a:r>
                      <a:endParaRPr lang="da-DK" sz="1300" b="1">
                        <a:solidFill>
                          <a:schemeClr val="bg1"/>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lgn="r">
                        <a:lnSpc>
                          <a:spcPct val="107000"/>
                        </a:lnSpc>
                        <a:spcAft>
                          <a:spcPts val="0"/>
                        </a:spcAft>
                      </a:pPr>
                      <a:r>
                        <a:rPr lang="da-DK" sz="1500" dirty="0">
                          <a:solidFill>
                            <a:schemeClr val="tx1"/>
                          </a:solidFill>
                          <a:effectLst/>
                        </a:rPr>
                        <a:t>88,6</a:t>
                      </a:r>
                      <a:endParaRPr lang="da-DK"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7,5</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1,8</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1,0</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1,1</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100,0</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extLst>
                  <a:ext uri="{0D108BD9-81ED-4DB2-BD59-A6C34878D82A}">
                    <a16:rowId xmlns:a16="http://schemas.microsoft.com/office/drawing/2014/main" val="1477740311"/>
                  </a:ext>
                </a:extLst>
              </a:tr>
              <a:tr h="366841">
                <a:tc>
                  <a:txBody>
                    <a:bodyPr/>
                    <a:lstStyle/>
                    <a:p>
                      <a:pPr>
                        <a:spcAft>
                          <a:spcPts val="0"/>
                        </a:spcAft>
                      </a:pPr>
                      <a:r>
                        <a:rPr lang="da-DK" sz="1300">
                          <a:solidFill>
                            <a:schemeClr val="bg1"/>
                          </a:solidFill>
                          <a:effectLst/>
                        </a:rPr>
                        <a:t>Selvorganiseret idræt</a:t>
                      </a:r>
                      <a:endParaRPr lang="da-DK" sz="1300" b="1">
                        <a:solidFill>
                          <a:schemeClr val="bg1"/>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lgn="r">
                        <a:lnSpc>
                          <a:spcPct val="107000"/>
                        </a:lnSpc>
                        <a:spcAft>
                          <a:spcPts val="0"/>
                        </a:spcAft>
                      </a:pPr>
                      <a:r>
                        <a:rPr lang="da-DK" sz="1500" dirty="0">
                          <a:solidFill>
                            <a:schemeClr val="tx1"/>
                          </a:solidFill>
                          <a:effectLst/>
                        </a:rPr>
                        <a:t>13,3</a:t>
                      </a:r>
                      <a:endParaRPr lang="da-DK"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dirty="0">
                          <a:solidFill>
                            <a:schemeClr val="tx1"/>
                          </a:solidFill>
                          <a:effectLst/>
                        </a:rPr>
                        <a:t>32,3</a:t>
                      </a:r>
                      <a:endParaRPr lang="da-DK"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spcAft>
                          <a:spcPts val="0"/>
                        </a:spcAft>
                      </a:pPr>
                      <a:r>
                        <a:rPr lang="da-DK" sz="1500" dirty="0">
                          <a:solidFill>
                            <a:schemeClr val="tx1"/>
                          </a:solidFill>
                          <a:effectLst/>
                        </a:rPr>
                        <a:t>19.0</a:t>
                      </a:r>
                      <a:endParaRPr lang="da-DK" sz="1500" dirty="0">
                        <a:solidFill>
                          <a:schemeClr val="tx1"/>
                        </a:solidFill>
                        <a:effectLst/>
                        <a:latin typeface="Helvetica" panose="020B0604020202020204" pitchFamily="34" charset="0"/>
                        <a:ea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15,1</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20,2</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100,0</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extLst>
                  <a:ext uri="{0D108BD9-81ED-4DB2-BD59-A6C34878D82A}">
                    <a16:rowId xmlns:a16="http://schemas.microsoft.com/office/drawing/2014/main" val="3842181930"/>
                  </a:ext>
                </a:extLst>
              </a:tr>
              <a:tr h="366841">
                <a:tc>
                  <a:txBody>
                    <a:bodyPr/>
                    <a:lstStyle/>
                    <a:p>
                      <a:pPr>
                        <a:spcAft>
                          <a:spcPts val="0"/>
                        </a:spcAft>
                      </a:pPr>
                      <a:r>
                        <a:rPr lang="da-DK" sz="1300">
                          <a:solidFill>
                            <a:schemeClr val="bg1"/>
                          </a:solidFill>
                          <a:effectLst/>
                        </a:rPr>
                        <a:t>Erhvervsarbejde</a:t>
                      </a:r>
                      <a:endParaRPr lang="da-DK" sz="1300" b="1">
                        <a:solidFill>
                          <a:schemeClr val="bg1"/>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lgn="r">
                        <a:lnSpc>
                          <a:spcPct val="107000"/>
                        </a:lnSpc>
                        <a:spcAft>
                          <a:spcPts val="0"/>
                        </a:spcAft>
                      </a:pPr>
                      <a:r>
                        <a:rPr lang="da-DK" sz="1500">
                          <a:solidFill>
                            <a:schemeClr val="tx1"/>
                          </a:solidFill>
                          <a:effectLst/>
                        </a:rPr>
                        <a:t>4,6</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36,4</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dirty="0">
                          <a:solidFill>
                            <a:schemeClr val="tx1"/>
                          </a:solidFill>
                          <a:effectLst/>
                        </a:rPr>
                        <a:t>17,7</a:t>
                      </a:r>
                      <a:endParaRPr lang="da-DK"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8,9</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32,4</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100,0</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extLst>
                  <a:ext uri="{0D108BD9-81ED-4DB2-BD59-A6C34878D82A}">
                    <a16:rowId xmlns:a16="http://schemas.microsoft.com/office/drawing/2014/main" val="2299611785"/>
                  </a:ext>
                </a:extLst>
              </a:tr>
              <a:tr h="428516">
                <a:tc>
                  <a:txBody>
                    <a:bodyPr/>
                    <a:lstStyle/>
                    <a:p>
                      <a:pPr>
                        <a:spcAft>
                          <a:spcPts val="0"/>
                        </a:spcAft>
                      </a:pPr>
                      <a:r>
                        <a:rPr lang="da-DK" sz="1300">
                          <a:solidFill>
                            <a:schemeClr val="bg1"/>
                          </a:solidFill>
                          <a:effectLst/>
                        </a:rPr>
                        <a:t>Foreningsidræt</a:t>
                      </a:r>
                      <a:endParaRPr lang="da-DK" sz="1300" b="1">
                        <a:solidFill>
                          <a:schemeClr val="bg1"/>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lgn="r">
                        <a:lnSpc>
                          <a:spcPct val="107000"/>
                        </a:lnSpc>
                        <a:spcAft>
                          <a:spcPts val="0"/>
                        </a:spcAft>
                      </a:pPr>
                      <a:r>
                        <a:rPr lang="da-DK" sz="1900" b="1">
                          <a:solidFill>
                            <a:schemeClr val="tx1"/>
                          </a:solidFill>
                          <a:effectLst/>
                        </a:rPr>
                        <a:t>7,5 %</a:t>
                      </a:r>
                      <a:endParaRPr lang="da-DK"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900" b="1">
                          <a:solidFill>
                            <a:schemeClr val="tx1"/>
                          </a:solidFill>
                          <a:effectLst/>
                        </a:rPr>
                        <a:t>19,9 %</a:t>
                      </a:r>
                      <a:endParaRPr lang="da-DK"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900" b="1" dirty="0">
                          <a:solidFill>
                            <a:schemeClr val="tx1"/>
                          </a:solidFill>
                          <a:effectLst/>
                        </a:rPr>
                        <a:t>9,7 %</a:t>
                      </a:r>
                      <a:endParaRPr lang="da-DK"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900" b="1" dirty="0">
                          <a:solidFill>
                            <a:schemeClr val="tx1"/>
                          </a:solidFill>
                          <a:effectLst/>
                        </a:rPr>
                        <a:t>6,8</a:t>
                      </a:r>
                      <a:endParaRPr lang="da-DK"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900" b="1">
                          <a:solidFill>
                            <a:schemeClr val="tx1"/>
                          </a:solidFill>
                          <a:effectLst/>
                        </a:rPr>
                        <a:t>56,1</a:t>
                      </a:r>
                      <a:endParaRPr lang="da-DK"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900" b="1">
                          <a:solidFill>
                            <a:schemeClr val="tx1"/>
                          </a:solidFill>
                          <a:effectLst/>
                        </a:rPr>
                        <a:t>100,0</a:t>
                      </a:r>
                      <a:endParaRPr lang="da-DK"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extLst>
                  <a:ext uri="{0D108BD9-81ED-4DB2-BD59-A6C34878D82A}">
                    <a16:rowId xmlns:a16="http://schemas.microsoft.com/office/drawing/2014/main" val="1172394490"/>
                  </a:ext>
                </a:extLst>
              </a:tr>
              <a:tr h="366841">
                <a:tc>
                  <a:txBody>
                    <a:bodyPr/>
                    <a:lstStyle/>
                    <a:p>
                      <a:pPr>
                        <a:spcAft>
                          <a:spcPts val="0"/>
                        </a:spcAft>
                      </a:pPr>
                      <a:r>
                        <a:rPr lang="da-DK" sz="1300">
                          <a:solidFill>
                            <a:schemeClr val="bg1"/>
                          </a:solidFill>
                          <a:effectLst/>
                        </a:rPr>
                        <a:t>Kreative/ekspressive aktiviteter</a:t>
                      </a:r>
                      <a:endParaRPr lang="da-DK" sz="1300" b="1">
                        <a:solidFill>
                          <a:schemeClr val="bg1"/>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lgn="r">
                        <a:lnSpc>
                          <a:spcPct val="107000"/>
                        </a:lnSpc>
                        <a:spcAft>
                          <a:spcPts val="0"/>
                        </a:spcAft>
                      </a:pPr>
                      <a:r>
                        <a:rPr lang="da-DK" sz="1500">
                          <a:solidFill>
                            <a:schemeClr val="tx1"/>
                          </a:solidFill>
                          <a:effectLst/>
                        </a:rPr>
                        <a:t>9,9</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11,2</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10,3</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dirty="0">
                          <a:solidFill>
                            <a:schemeClr val="tx1"/>
                          </a:solidFill>
                          <a:effectLst/>
                        </a:rPr>
                        <a:t>18,8</a:t>
                      </a:r>
                      <a:endParaRPr lang="da-DK"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dirty="0">
                          <a:solidFill>
                            <a:schemeClr val="tx1"/>
                          </a:solidFill>
                          <a:effectLst/>
                        </a:rPr>
                        <a:t>49,7</a:t>
                      </a:r>
                      <a:endParaRPr lang="da-DK"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100,0</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extLst>
                  <a:ext uri="{0D108BD9-81ED-4DB2-BD59-A6C34878D82A}">
                    <a16:rowId xmlns:a16="http://schemas.microsoft.com/office/drawing/2014/main" val="4265458461"/>
                  </a:ext>
                </a:extLst>
              </a:tr>
              <a:tr h="366841">
                <a:tc>
                  <a:txBody>
                    <a:bodyPr/>
                    <a:lstStyle/>
                    <a:p>
                      <a:pPr>
                        <a:spcAft>
                          <a:spcPts val="0"/>
                        </a:spcAft>
                      </a:pPr>
                      <a:r>
                        <a:rPr lang="da-DK" sz="1300">
                          <a:solidFill>
                            <a:schemeClr val="bg1"/>
                          </a:solidFill>
                          <a:effectLst/>
                        </a:rPr>
                        <a:t>Frivilligt arbejde </a:t>
                      </a:r>
                      <a:endParaRPr lang="da-DK" sz="1300" b="1">
                        <a:solidFill>
                          <a:schemeClr val="bg1"/>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lgn="r">
                        <a:lnSpc>
                          <a:spcPct val="107000"/>
                        </a:lnSpc>
                        <a:spcAft>
                          <a:spcPts val="0"/>
                        </a:spcAft>
                      </a:pPr>
                      <a:r>
                        <a:rPr lang="da-DK" sz="1500">
                          <a:solidFill>
                            <a:schemeClr val="tx1"/>
                          </a:solidFill>
                          <a:effectLst/>
                        </a:rPr>
                        <a:t>2,6</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7,3</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11,5</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17,9</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dirty="0">
                          <a:solidFill>
                            <a:schemeClr val="tx1"/>
                          </a:solidFill>
                          <a:effectLst/>
                        </a:rPr>
                        <a:t>60,7</a:t>
                      </a:r>
                      <a:endParaRPr lang="da-DK"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dirty="0">
                          <a:solidFill>
                            <a:schemeClr val="tx1"/>
                          </a:solidFill>
                          <a:effectLst/>
                        </a:rPr>
                        <a:t>100,0</a:t>
                      </a:r>
                      <a:endParaRPr lang="da-DK"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extLst>
                  <a:ext uri="{0D108BD9-81ED-4DB2-BD59-A6C34878D82A}">
                    <a16:rowId xmlns:a16="http://schemas.microsoft.com/office/drawing/2014/main" val="4127921592"/>
                  </a:ext>
                </a:extLst>
              </a:tr>
            </a:tbl>
          </a:graphicData>
        </a:graphic>
      </p:graphicFrame>
    </p:spTree>
    <p:extLst>
      <p:ext uri="{BB962C8B-B14F-4D97-AF65-F5344CB8AC3E}">
        <p14:creationId xmlns:p14="http://schemas.microsoft.com/office/powerpoint/2010/main" val="1092684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a:extLst>
              <a:ext uri="{FF2B5EF4-FFF2-40B4-BE49-F238E27FC236}">
                <a16:creationId xmlns:a16="http://schemas.microsoft.com/office/drawing/2014/main" id="{5F885E09-79C1-4C96-9841-319FA31814CE}"/>
              </a:ext>
            </a:extLst>
          </p:cNvPr>
          <p:cNvSpPr>
            <a:spLocks noGrp="1"/>
          </p:cNvSpPr>
          <p:nvPr>
            <p:ph type="title"/>
          </p:nvPr>
        </p:nvSpPr>
        <p:spPr>
          <a:xfrm>
            <a:off x="1602769" y="171739"/>
            <a:ext cx="6114522" cy="743118"/>
          </a:xfrm>
        </p:spPr>
        <p:txBody>
          <a:bodyPr rtlCol="0">
            <a:normAutofit/>
          </a:bodyPr>
          <a:lstStyle/>
          <a:p>
            <a:pPr defTabSz="342895">
              <a:defRPr/>
            </a:pPr>
            <a:r>
              <a:rPr lang="da-DK" altLang="da-DK" sz="2700"/>
              <a:t>Hvad er vigtigt? – top 2</a:t>
            </a:r>
          </a:p>
        </p:txBody>
      </p:sp>
      <p:graphicFrame>
        <p:nvGraphicFramePr>
          <p:cNvPr id="4" name="Pladsholder til indhold 3">
            <a:extLst>
              <a:ext uri="{FF2B5EF4-FFF2-40B4-BE49-F238E27FC236}">
                <a16:creationId xmlns:a16="http://schemas.microsoft.com/office/drawing/2014/main" id="{BB8BD939-FC03-42BB-82F2-269A6F9F789E}"/>
              </a:ext>
            </a:extLst>
          </p:cNvPr>
          <p:cNvGraphicFramePr>
            <a:graphicFrameLocks noGrp="1"/>
          </p:cNvGraphicFramePr>
          <p:nvPr>
            <p:ph idx="1"/>
          </p:nvPr>
        </p:nvGraphicFramePr>
        <p:xfrm>
          <a:off x="2219514" y="1085514"/>
          <a:ext cx="5623072" cy="3321682"/>
        </p:xfrm>
        <a:graphic>
          <a:graphicData uri="http://schemas.openxmlformats.org/drawingml/2006/table">
            <a:tbl>
              <a:tblPr firstRow="1" bandRow="1">
                <a:tableStyleId>{5C22544A-7EE6-4342-B048-85BDC9FD1C3A}</a:tableStyleId>
              </a:tblPr>
              <a:tblGrid>
                <a:gridCol w="2811536">
                  <a:extLst>
                    <a:ext uri="{9D8B030D-6E8A-4147-A177-3AD203B41FA5}">
                      <a16:colId xmlns:a16="http://schemas.microsoft.com/office/drawing/2014/main" val="20000"/>
                    </a:ext>
                  </a:extLst>
                </a:gridCol>
                <a:gridCol w="2811536">
                  <a:extLst>
                    <a:ext uri="{9D8B030D-6E8A-4147-A177-3AD203B41FA5}">
                      <a16:colId xmlns:a16="http://schemas.microsoft.com/office/drawing/2014/main" val="20001"/>
                    </a:ext>
                  </a:extLst>
                </a:gridCol>
              </a:tblGrid>
              <a:tr h="397500">
                <a:tc>
                  <a:txBody>
                    <a:bodyPr/>
                    <a:lstStyle/>
                    <a:p>
                      <a:endParaRPr lang="da-DK" sz="2200" dirty="0"/>
                    </a:p>
                  </a:txBody>
                  <a:tcPr marL="62202" marR="62202" marT="31110" marB="31110"/>
                </a:tc>
                <a:tc>
                  <a:txBody>
                    <a:bodyPr/>
                    <a:lstStyle/>
                    <a:p>
                      <a:pPr algn="ctr"/>
                      <a:r>
                        <a:rPr lang="da-DK" sz="2200" dirty="0"/>
                        <a:t>Pct.</a:t>
                      </a:r>
                    </a:p>
                  </a:txBody>
                  <a:tcPr marL="62202" marR="62202" marT="31110" marB="31110"/>
                </a:tc>
                <a:extLst>
                  <a:ext uri="{0D108BD9-81ED-4DB2-BD59-A6C34878D82A}">
                    <a16:rowId xmlns:a16="http://schemas.microsoft.com/office/drawing/2014/main" val="10000"/>
                  </a:ext>
                </a:extLst>
              </a:tr>
              <a:tr h="725842">
                <a:tc>
                  <a:txBody>
                    <a:bodyPr/>
                    <a:lstStyle/>
                    <a:p>
                      <a:r>
                        <a:rPr lang="da-DK" sz="2200" dirty="0"/>
                        <a:t>At jeg lærer noget nyt </a:t>
                      </a:r>
                    </a:p>
                  </a:txBody>
                  <a:tcPr marL="62202" marR="62202" marT="31110" marB="31110"/>
                </a:tc>
                <a:tc>
                  <a:txBody>
                    <a:bodyPr/>
                    <a:lstStyle/>
                    <a:p>
                      <a:pPr algn="ctr"/>
                      <a:r>
                        <a:rPr lang="da-DK" sz="2200" dirty="0"/>
                        <a:t>84, 6 </a:t>
                      </a:r>
                    </a:p>
                  </a:txBody>
                  <a:tcPr marL="62202" marR="62202" marT="31110" marB="31110"/>
                </a:tc>
                <a:extLst>
                  <a:ext uri="{0D108BD9-81ED-4DB2-BD59-A6C34878D82A}">
                    <a16:rowId xmlns:a16="http://schemas.microsoft.com/office/drawing/2014/main" val="10001"/>
                  </a:ext>
                </a:extLst>
              </a:tr>
              <a:tr h="732780">
                <a:tc>
                  <a:txBody>
                    <a:bodyPr/>
                    <a:lstStyle/>
                    <a:p>
                      <a:r>
                        <a:rPr lang="da-DK" sz="2200" dirty="0"/>
                        <a:t>At mødetiderne er fleksible…</a:t>
                      </a:r>
                    </a:p>
                  </a:txBody>
                  <a:tcPr marL="62202" marR="62202" marT="31110" marB="31110"/>
                </a:tc>
                <a:tc>
                  <a:txBody>
                    <a:bodyPr/>
                    <a:lstStyle/>
                    <a:p>
                      <a:pPr algn="ctr"/>
                      <a:r>
                        <a:rPr lang="da-DK" sz="2200" dirty="0"/>
                        <a:t>66,4 </a:t>
                      </a:r>
                    </a:p>
                  </a:txBody>
                  <a:tcPr marL="62202" marR="62202" marT="31110" marB="31110"/>
                </a:tc>
                <a:extLst>
                  <a:ext uri="{0D108BD9-81ED-4DB2-BD59-A6C34878D82A}">
                    <a16:rowId xmlns:a16="http://schemas.microsoft.com/office/drawing/2014/main" val="10002"/>
                  </a:ext>
                </a:extLst>
              </a:tr>
              <a:tr h="397500">
                <a:tc>
                  <a:txBody>
                    <a:bodyPr/>
                    <a:lstStyle/>
                    <a:p>
                      <a:r>
                        <a:rPr lang="da-DK" sz="2200" dirty="0"/>
                        <a:t>Og </a:t>
                      </a:r>
                      <a:r>
                        <a:rPr lang="da-DK" sz="2200"/>
                        <a:t>til eftertanke……</a:t>
                      </a:r>
                      <a:endParaRPr lang="da-DK" sz="2200" dirty="0"/>
                    </a:p>
                  </a:txBody>
                  <a:tcPr marL="62202" marR="62202" marT="31110" marB="31110"/>
                </a:tc>
                <a:tc>
                  <a:txBody>
                    <a:bodyPr/>
                    <a:lstStyle/>
                    <a:p>
                      <a:pPr algn="ctr"/>
                      <a:endParaRPr lang="da-DK" sz="2200" dirty="0"/>
                    </a:p>
                  </a:txBody>
                  <a:tcPr marL="62202" marR="62202" marT="31110" marB="31110"/>
                </a:tc>
                <a:extLst>
                  <a:ext uri="{0D108BD9-81ED-4DB2-BD59-A6C34878D82A}">
                    <a16:rowId xmlns:a16="http://schemas.microsoft.com/office/drawing/2014/main" val="10003"/>
                  </a:ext>
                </a:extLst>
              </a:tr>
              <a:tr h="1068060">
                <a:tc>
                  <a:txBody>
                    <a:bodyPr/>
                    <a:lstStyle/>
                    <a:p>
                      <a:r>
                        <a:rPr lang="da-DK" sz="2200" dirty="0"/>
                        <a:t>Jeg</a:t>
                      </a:r>
                      <a:r>
                        <a:rPr lang="da-DK" sz="2200" baseline="0" dirty="0"/>
                        <a:t> har svært ved at få min hverdag til </a:t>
                      </a:r>
                      <a:r>
                        <a:rPr lang="da-DK" sz="2200" baseline="0" dirty="0" err="1"/>
                        <a:t>til</a:t>
                      </a:r>
                      <a:r>
                        <a:rPr lang="da-DK" sz="2200" baseline="0" dirty="0"/>
                        <a:t> at hænge sammen…..</a:t>
                      </a:r>
                      <a:endParaRPr lang="da-DK" sz="2200" dirty="0"/>
                    </a:p>
                  </a:txBody>
                  <a:tcPr marL="62202" marR="62202" marT="31110" marB="31110"/>
                </a:tc>
                <a:tc>
                  <a:txBody>
                    <a:bodyPr/>
                    <a:lstStyle/>
                    <a:p>
                      <a:pPr algn="ctr"/>
                      <a:r>
                        <a:rPr lang="da-DK" sz="2200" dirty="0"/>
                        <a:t>64,8 </a:t>
                      </a:r>
                    </a:p>
                  </a:txBody>
                  <a:tcPr marL="62202" marR="62202" marT="31110" marB="3111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51445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el 1">
            <a:extLst>
              <a:ext uri="{FF2B5EF4-FFF2-40B4-BE49-F238E27FC236}">
                <a16:creationId xmlns:a16="http://schemas.microsoft.com/office/drawing/2014/main" id="{EAC5A5B9-840A-4480-BDD8-990B4C3800BC}"/>
              </a:ext>
            </a:extLst>
          </p:cNvPr>
          <p:cNvSpPr>
            <a:spLocks noGrp="1"/>
          </p:cNvSpPr>
          <p:nvPr>
            <p:ph type="title"/>
          </p:nvPr>
        </p:nvSpPr>
        <p:spPr>
          <a:xfrm>
            <a:off x="3968187" y="920374"/>
            <a:ext cx="4803195" cy="2398453"/>
          </a:xfrm>
        </p:spPr>
        <p:txBody>
          <a:bodyPr vert="horz" lIns="91440" tIns="45720" rIns="91440" bIns="45720" rtlCol="0" anchor="b">
            <a:normAutofit/>
          </a:bodyPr>
          <a:lstStyle/>
          <a:p>
            <a:pPr defTabSz="914400">
              <a:defRPr/>
            </a:pPr>
            <a:r>
              <a:rPr lang="en-US" altLang="da-DK" sz="5400"/>
              <a:t>Det perfekte er blevet det normale…….</a:t>
            </a:r>
          </a:p>
        </p:txBody>
      </p:sp>
      <p:pic>
        <p:nvPicPr>
          <p:cNvPr id="63491" name="Pladsholder til indhold 3" descr="Et billede, der indeholder tekst, indendørs&#10;&#10;Beskrivelse, der er oprettet med høj sikkerhed">
            <a:extLst>
              <a:ext uri="{FF2B5EF4-FFF2-40B4-BE49-F238E27FC236}">
                <a16:creationId xmlns:a16="http://schemas.microsoft.com/office/drawing/2014/main" id="{0FA37682-82AD-43D9-A7A2-B93B941A52F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080" r="10080"/>
          <a:stretch/>
        </p:blipFill>
        <p:spPr>
          <a:xfrm>
            <a:off x="619166" y="1345914"/>
            <a:ext cx="2915972" cy="2430429"/>
          </a:xfrm>
          <a:custGeom>
            <a:avLst/>
            <a:gdLst>
              <a:gd name="connsiteX0" fmla="*/ 2768595 w 4574113"/>
              <a:gd name="connsiteY0" fmla="*/ 2476119 h 3812472"/>
              <a:gd name="connsiteX1" fmla="*/ 3374676 w 4574113"/>
              <a:gd name="connsiteY1" fmla="*/ 2476119 h 3812472"/>
              <a:gd name="connsiteX2" fmla="*/ 3403209 w 4574113"/>
              <a:gd name="connsiteY2" fmla="*/ 2479909 h 3812472"/>
              <a:gd name="connsiteX3" fmla="*/ 3422833 w 4574113"/>
              <a:gd name="connsiteY3" fmla="*/ 2488137 h 3812472"/>
              <a:gd name="connsiteX4" fmla="*/ 3410840 w 4574113"/>
              <a:gd name="connsiteY4" fmla="*/ 2508879 h 3812472"/>
              <a:gd name="connsiteX5" fmla="*/ 2985934 w 4574113"/>
              <a:gd name="connsiteY5" fmla="*/ 3243764 h 3812472"/>
              <a:gd name="connsiteX6" fmla="*/ 2732784 w 4574113"/>
              <a:gd name="connsiteY6" fmla="*/ 3390890 h 3812472"/>
              <a:gd name="connsiteX7" fmla="*/ 2529297 w 4574113"/>
              <a:gd name="connsiteY7" fmla="*/ 3390890 h 3812472"/>
              <a:gd name="connsiteX8" fmla="*/ 2505559 w 4574113"/>
              <a:gd name="connsiteY8" fmla="*/ 3390890 h 3812472"/>
              <a:gd name="connsiteX9" fmla="*/ 2482907 w 4574113"/>
              <a:gd name="connsiteY9" fmla="*/ 3351884 h 3812472"/>
              <a:gd name="connsiteX10" fmla="*/ 2371959 w 4574113"/>
              <a:gd name="connsiteY10" fmla="*/ 3160822 h 3812472"/>
              <a:gd name="connsiteX11" fmla="*/ 2371959 w 4574113"/>
              <a:gd name="connsiteY11" fmla="*/ 3053878 h 3812472"/>
              <a:gd name="connsiteX12" fmla="*/ 2675654 w 4574113"/>
              <a:gd name="connsiteY12" fmla="*/ 2530895 h 3812472"/>
              <a:gd name="connsiteX13" fmla="*/ 2768595 w 4574113"/>
              <a:gd name="connsiteY13" fmla="*/ 2476119 h 3812472"/>
              <a:gd name="connsiteX14" fmla="*/ 3909778 w 4574113"/>
              <a:gd name="connsiteY14" fmla="*/ 676847 h 3812472"/>
              <a:gd name="connsiteX15" fmla="*/ 4305516 w 4574113"/>
              <a:gd name="connsiteY15" fmla="*/ 676847 h 3812472"/>
              <a:gd name="connsiteX16" fmla="*/ 4367056 w 4574113"/>
              <a:gd name="connsiteY16" fmla="*/ 712612 h 3812472"/>
              <a:gd name="connsiteX17" fmla="*/ 4564498 w 4574113"/>
              <a:gd name="connsiteY17" fmla="*/ 1054092 h 3812472"/>
              <a:gd name="connsiteX18" fmla="*/ 4564498 w 4574113"/>
              <a:gd name="connsiteY18" fmla="*/ 1123921 h 3812472"/>
              <a:gd name="connsiteX19" fmla="*/ 4367056 w 4574113"/>
              <a:gd name="connsiteY19" fmla="*/ 1465401 h 3812472"/>
              <a:gd name="connsiteX20" fmla="*/ 4305516 w 4574113"/>
              <a:gd name="connsiteY20" fmla="*/ 1501167 h 3812472"/>
              <a:gd name="connsiteX21" fmla="*/ 3909778 w 4574113"/>
              <a:gd name="connsiteY21" fmla="*/ 1501167 h 3812472"/>
              <a:gd name="connsiteX22" fmla="*/ 3849091 w 4574113"/>
              <a:gd name="connsiteY22" fmla="*/ 1465401 h 3812472"/>
              <a:gd name="connsiteX23" fmla="*/ 3650795 w 4574113"/>
              <a:gd name="connsiteY23" fmla="*/ 1123921 h 3812472"/>
              <a:gd name="connsiteX24" fmla="*/ 3650795 w 4574113"/>
              <a:gd name="connsiteY24" fmla="*/ 1054092 h 3812472"/>
              <a:gd name="connsiteX25" fmla="*/ 3849091 w 4574113"/>
              <a:gd name="connsiteY25" fmla="*/ 712612 h 3812472"/>
              <a:gd name="connsiteX26" fmla="*/ 3909778 w 4574113"/>
              <a:gd name="connsiteY26" fmla="*/ 676847 h 3812472"/>
              <a:gd name="connsiteX27" fmla="*/ 1104892 w 4574113"/>
              <a:gd name="connsiteY27" fmla="*/ 0 h 3812472"/>
              <a:gd name="connsiteX28" fmla="*/ 2732784 w 4574113"/>
              <a:gd name="connsiteY28" fmla="*/ 0 h 3812472"/>
              <a:gd name="connsiteX29" fmla="*/ 2985934 w 4574113"/>
              <a:gd name="connsiteY29" fmla="*/ 147125 h 3812472"/>
              <a:gd name="connsiteX30" fmla="*/ 3798122 w 4574113"/>
              <a:gd name="connsiteY30" fmla="*/ 1551823 h 3812472"/>
              <a:gd name="connsiteX31" fmla="*/ 3798122 w 4574113"/>
              <a:gd name="connsiteY31" fmla="*/ 1839068 h 3812472"/>
              <a:gd name="connsiteX32" fmla="*/ 3496551 w 4574113"/>
              <a:gd name="connsiteY32" fmla="*/ 2360642 h 3812472"/>
              <a:gd name="connsiteX33" fmla="*/ 3471135 w 4574113"/>
              <a:gd name="connsiteY33" fmla="*/ 2404597 h 3812472"/>
              <a:gd name="connsiteX34" fmla="*/ 3472029 w 4574113"/>
              <a:gd name="connsiteY34" fmla="*/ 2404972 h 3812472"/>
              <a:gd name="connsiteX35" fmla="*/ 3516881 w 4574113"/>
              <a:gd name="connsiteY35" fmla="*/ 2450209 h 3812472"/>
              <a:gd name="connsiteX36" fmla="*/ 3857970 w 4574113"/>
              <a:gd name="connsiteY36" fmla="*/ 3040131 h 3812472"/>
              <a:gd name="connsiteX37" fmla="*/ 3857970 w 4574113"/>
              <a:gd name="connsiteY37" fmla="*/ 3160764 h 3812472"/>
              <a:gd name="connsiteX38" fmla="*/ 3516881 w 4574113"/>
              <a:gd name="connsiteY38" fmla="*/ 3750684 h 3812472"/>
              <a:gd name="connsiteX39" fmla="*/ 3410567 w 4574113"/>
              <a:gd name="connsiteY39" fmla="*/ 3812472 h 3812472"/>
              <a:gd name="connsiteX40" fmla="*/ 2726911 w 4574113"/>
              <a:gd name="connsiteY40" fmla="*/ 3812472 h 3812472"/>
              <a:gd name="connsiteX41" fmla="*/ 2622074 w 4574113"/>
              <a:gd name="connsiteY41" fmla="*/ 3750684 h 3812472"/>
              <a:gd name="connsiteX42" fmla="*/ 2438330 w 4574113"/>
              <a:gd name="connsiteY42" fmla="*/ 3434265 h 3812472"/>
              <a:gd name="connsiteX43" fmla="*/ 2417573 w 4574113"/>
              <a:gd name="connsiteY43" fmla="*/ 3398519 h 3812472"/>
              <a:gd name="connsiteX44" fmla="*/ 2433905 w 4574113"/>
              <a:gd name="connsiteY44" fmla="*/ 3398519 h 3812472"/>
              <a:gd name="connsiteX45" fmla="*/ 2511101 w 4574113"/>
              <a:gd name="connsiteY45" fmla="*/ 3398519 h 3812472"/>
              <a:gd name="connsiteX46" fmla="*/ 2544636 w 4574113"/>
              <a:gd name="connsiteY46" fmla="*/ 3456269 h 3812472"/>
              <a:gd name="connsiteX47" fmla="*/ 2672757 w 4574113"/>
              <a:gd name="connsiteY47" fmla="*/ 3676902 h 3812472"/>
              <a:gd name="connsiteX48" fmla="*/ 2765699 w 4574113"/>
              <a:gd name="connsiteY48" fmla="*/ 3731679 h 3812472"/>
              <a:gd name="connsiteX49" fmla="*/ 3371780 w 4574113"/>
              <a:gd name="connsiteY49" fmla="*/ 3731679 h 3812472"/>
              <a:gd name="connsiteX50" fmla="*/ 3466029 w 4574113"/>
              <a:gd name="connsiteY50" fmla="*/ 3676902 h 3812472"/>
              <a:gd name="connsiteX51" fmla="*/ 3768415 w 4574113"/>
              <a:gd name="connsiteY51" fmla="*/ 3153920 h 3812472"/>
              <a:gd name="connsiteX52" fmla="*/ 3768415 w 4574113"/>
              <a:gd name="connsiteY52" fmla="*/ 3046975 h 3812472"/>
              <a:gd name="connsiteX53" fmla="*/ 3466029 w 4574113"/>
              <a:gd name="connsiteY53" fmla="*/ 2523992 h 3812472"/>
              <a:gd name="connsiteX54" fmla="*/ 3426268 w 4574113"/>
              <a:gd name="connsiteY54" fmla="*/ 2483888 h 3812472"/>
              <a:gd name="connsiteX55" fmla="*/ 3421667 w 4574113"/>
              <a:gd name="connsiteY55" fmla="*/ 2481960 h 3812472"/>
              <a:gd name="connsiteX56" fmla="*/ 3446331 w 4574113"/>
              <a:gd name="connsiteY56" fmla="*/ 2439303 h 3812472"/>
              <a:gd name="connsiteX57" fmla="*/ 3464674 w 4574113"/>
              <a:gd name="connsiteY57" fmla="*/ 2407578 h 3812472"/>
              <a:gd name="connsiteX58" fmla="*/ 3445649 w 4574113"/>
              <a:gd name="connsiteY58" fmla="*/ 2399601 h 3812472"/>
              <a:gd name="connsiteX59" fmla="*/ 3413464 w 4574113"/>
              <a:gd name="connsiteY59" fmla="*/ 2395325 h 3812472"/>
              <a:gd name="connsiteX60" fmla="*/ 2729808 w 4574113"/>
              <a:gd name="connsiteY60" fmla="*/ 2395325 h 3812472"/>
              <a:gd name="connsiteX61" fmla="*/ 2624971 w 4574113"/>
              <a:gd name="connsiteY61" fmla="*/ 2457112 h 3812472"/>
              <a:gd name="connsiteX62" fmla="*/ 2282405 w 4574113"/>
              <a:gd name="connsiteY62" fmla="*/ 3047034 h 3812472"/>
              <a:gd name="connsiteX63" fmla="*/ 2282405 w 4574113"/>
              <a:gd name="connsiteY63" fmla="*/ 3167666 h 3812472"/>
              <a:gd name="connsiteX64" fmla="*/ 2395478 w 4574113"/>
              <a:gd name="connsiteY64" fmla="*/ 3362386 h 3812472"/>
              <a:gd name="connsiteX65" fmla="*/ 2412031 w 4574113"/>
              <a:gd name="connsiteY65" fmla="*/ 3390890 h 3812472"/>
              <a:gd name="connsiteX66" fmla="*/ 2335350 w 4574113"/>
              <a:gd name="connsiteY66" fmla="*/ 3390890 h 3812472"/>
              <a:gd name="connsiteX67" fmla="*/ 1104892 w 4574113"/>
              <a:gd name="connsiteY67" fmla="*/ 3390890 h 3812472"/>
              <a:gd name="connsiteX68" fmla="*/ 855258 w 4574113"/>
              <a:gd name="connsiteY68" fmla="*/ 3243764 h 3812472"/>
              <a:gd name="connsiteX69" fmla="*/ 39555 w 4574113"/>
              <a:gd name="connsiteY69" fmla="*/ 1839068 h 3812472"/>
              <a:gd name="connsiteX70" fmla="*/ 39555 w 4574113"/>
              <a:gd name="connsiteY70" fmla="*/ 1551823 h 3812472"/>
              <a:gd name="connsiteX71" fmla="*/ 855258 w 4574113"/>
              <a:gd name="connsiteY71" fmla="*/ 147125 h 3812472"/>
              <a:gd name="connsiteX72" fmla="*/ 1104892 w 4574113"/>
              <a:gd name="connsiteY72" fmla="*/ 0 h 381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74113" h="3812472">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p:spPr>
      </p:pic>
    </p:spTree>
    <p:extLst>
      <p:ext uri="{BB962C8B-B14F-4D97-AF65-F5344CB8AC3E}">
        <p14:creationId xmlns:p14="http://schemas.microsoft.com/office/powerpoint/2010/main" val="1618018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08412F-B4E1-4736-91B1-C132579BFE68}"/>
              </a:ext>
            </a:extLst>
          </p:cNvPr>
          <p:cNvSpPr>
            <a:spLocks noGrp="1"/>
          </p:cNvSpPr>
          <p:nvPr>
            <p:ph type="title"/>
          </p:nvPr>
        </p:nvSpPr>
        <p:spPr>
          <a:xfrm>
            <a:off x="678658" y="1811492"/>
            <a:ext cx="2588798" cy="1799902"/>
          </a:xfrm>
        </p:spPr>
        <p:txBody>
          <a:bodyPr>
            <a:normAutofit/>
          </a:bodyPr>
          <a:lstStyle/>
          <a:p>
            <a:pPr algn="ctr"/>
            <a:r>
              <a:rPr lang="da-DK" sz="3000">
                <a:solidFill>
                  <a:srgbClr val="FFFFFF"/>
                </a:solidFill>
              </a:rPr>
              <a:t>Det er svært at få hverdagen til at hænge sammen …..</a:t>
            </a:r>
          </a:p>
        </p:txBody>
      </p:sp>
      <p:sp>
        <p:nvSpPr>
          <p:cNvPr id="3" name="Pladsholder til indhold 2">
            <a:extLst>
              <a:ext uri="{FF2B5EF4-FFF2-40B4-BE49-F238E27FC236}">
                <a16:creationId xmlns:a16="http://schemas.microsoft.com/office/drawing/2014/main" id="{F6DC9577-C1AB-44B5-80FA-2D53CFDA1E8E}"/>
              </a:ext>
            </a:extLst>
          </p:cNvPr>
          <p:cNvSpPr>
            <a:spLocks noGrp="1"/>
          </p:cNvSpPr>
          <p:nvPr>
            <p:ph idx="1"/>
          </p:nvPr>
        </p:nvSpPr>
        <p:spPr>
          <a:xfrm>
            <a:off x="3840480" y="603504"/>
            <a:ext cx="4711446" cy="3936492"/>
          </a:xfrm>
        </p:spPr>
        <p:txBody>
          <a:bodyPr anchor="ctr">
            <a:normAutofit/>
          </a:bodyPr>
          <a:lstStyle/>
          <a:p>
            <a:endParaRPr lang="da-DK" sz="1500"/>
          </a:p>
          <a:p>
            <a:r>
              <a:rPr lang="da-DK" sz="1500"/>
              <a:t>Andelen der angiver at de ”ofte” er stressede:</a:t>
            </a:r>
          </a:p>
          <a:p>
            <a:r>
              <a:rPr lang="da-DK" sz="1500"/>
              <a:t>Drenge: 21,6 pct.</a:t>
            </a:r>
          </a:p>
          <a:p>
            <a:r>
              <a:rPr lang="da-DK" sz="1500"/>
              <a:t>Piger: 45,6 pct.</a:t>
            </a:r>
          </a:p>
          <a:p>
            <a:pPr marL="0" indent="0">
              <a:buNone/>
            </a:pPr>
            <a:endParaRPr lang="da-DK" sz="1500"/>
          </a:p>
        </p:txBody>
      </p:sp>
    </p:spTree>
    <p:extLst>
      <p:ext uri="{BB962C8B-B14F-4D97-AF65-F5344CB8AC3E}">
        <p14:creationId xmlns:p14="http://schemas.microsoft.com/office/powerpoint/2010/main" val="1617701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5F7B7-7249-4FA9-9264-E55A7A07DE0D}"/>
              </a:ext>
            </a:extLst>
          </p:cNvPr>
          <p:cNvSpPr>
            <a:spLocks noGrp="1"/>
          </p:cNvSpPr>
          <p:nvPr>
            <p:ph type="title"/>
          </p:nvPr>
        </p:nvSpPr>
        <p:spPr>
          <a:xfrm>
            <a:off x="628650" y="273843"/>
            <a:ext cx="7886700" cy="994173"/>
          </a:xfrm>
        </p:spPr>
        <p:txBody>
          <a:bodyPr>
            <a:normAutofit/>
          </a:bodyPr>
          <a:lstStyle/>
          <a:p>
            <a:r>
              <a:rPr lang="da-DK"/>
              <a:t>Rekruttering og motivation……</a:t>
            </a:r>
          </a:p>
        </p:txBody>
      </p:sp>
      <p:graphicFrame>
        <p:nvGraphicFramePr>
          <p:cNvPr id="12" name="Pladsholder til indhold 2">
            <a:extLst>
              <a:ext uri="{FF2B5EF4-FFF2-40B4-BE49-F238E27FC236}">
                <a16:creationId xmlns:a16="http://schemas.microsoft.com/office/drawing/2014/main" id="{587F8CF3-3B79-4723-A732-C0DBFBC76598}"/>
              </a:ext>
            </a:extLst>
          </p:cNvPr>
          <p:cNvGraphicFramePr>
            <a:graphicFrameLocks noGrp="1"/>
          </p:cNvGraphicFramePr>
          <p:nvPr>
            <p:ph idx="1"/>
            <p:extLst>
              <p:ext uri="{D42A27DB-BD31-4B8C-83A1-F6EECF244321}">
                <p14:modId xmlns:p14="http://schemas.microsoft.com/office/powerpoint/2010/main" val="1777651622"/>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1666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7E3C1-0D74-B445-A3B7-CBC74FCD3670}"/>
              </a:ext>
            </a:extLst>
          </p:cNvPr>
          <p:cNvSpPr>
            <a:spLocks noGrp="1"/>
          </p:cNvSpPr>
          <p:nvPr>
            <p:ph type="title"/>
          </p:nvPr>
        </p:nvSpPr>
        <p:spPr/>
        <p:txBody>
          <a:bodyPr/>
          <a:lstStyle/>
          <a:p>
            <a:r>
              <a:rPr lang="da-DK" dirty="0"/>
              <a:t>STØRST TRIVSEL I FRITIDEN…..</a:t>
            </a:r>
          </a:p>
        </p:txBody>
      </p:sp>
      <p:graphicFrame>
        <p:nvGraphicFramePr>
          <p:cNvPr id="4" name="Tabel 3">
            <a:extLst>
              <a:ext uri="{FF2B5EF4-FFF2-40B4-BE49-F238E27FC236}">
                <a16:creationId xmlns:a16="http://schemas.microsoft.com/office/drawing/2014/main" id="{51E13232-6707-4445-8244-3EFED632AB9A}"/>
              </a:ext>
            </a:extLst>
          </p:cNvPr>
          <p:cNvGraphicFramePr>
            <a:graphicFrameLocks noGrp="1"/>
          </p:cNvGraphicFramePr>
          <p:nvPr/>
        </p:nvGraphicFramePr>
        <p:xfrm>
          <a:off x="2286000" y="2154555"/>
          <a:ext cx="4572000" cy="1131570"/>
        </p:xfrm>
        <a:graphic>
          <a:graphicData uri="http://schemas.openxmlformats.org/drawingml/2006/table">
            <a:tbl>
              <a:tblPr firstRow="1" bandRow="1">
                <a:tableStyleId>{0505E3EF-67EA-436B-97B2-0124C06EBD24}</a:tableStyleId>
              </a:tblPr>
              <a:tblGrid>
                <a:gridCol w="2286000">
                  <a:extLst>
                    <a:ext uri="{9D8B030D-6E8A-4147-A177-3AD203B41FA5}">
                      <a16:colId xmlns:a16="http://schemas.microsoft.com/office/drawing/2014/main" val="277160872"/>
                    </a:ext>
                  </a:extLst>
                </a:gridCol>
                <a:gridCol w="2286000">
                  <a:extLst>
                    <a:ext uri="{9D8B030D-6E8A-4147-A177-3AD203B41FA5}">
                      <a16:colId xmlns:a16="http://schemas.microsoft.com/office/drawing/2014/main" val="1715221481"/>
                    </a:ext>
                  </a:extLst>
                </a:gridCol>
              </a:tblGrid>
              <a:tr h="377190">
                <a:tc>
                  <a:txBody>
                    <a:bodyPr/>
                    <a:lstStyle/>
                    <a:p>
                      <a:r>
                        <a:rPr lang="da-DK" sz="1000" b="0" dirty="0"/>
                        <a:t>GENEREL TRIVSEL (8-10)</a:t>
                      </a:r>
                    </a:p>
                    <a:p>
                      <a:endParaRPr lang="da-DK" sz="1000" b="0" dirty="0"/>
                    </a:p>
                  </a:txBody>
                  <a:tcPr marL="68580" marR="68580" marT="34290" marB="34290"/>
                </a:tc>
                <a:tc>
                  <a:txBody>
                    <a:bodyPr/>
                    <a:lstStyle/>
                    <a:p>
                      <a:r>
                        <a:rPr lang="da-DK" sz="1000" b="0" dirty="0"/>
                        <a:t>53,3 pct.</a:t>
                      </a:r>
                    </a:p>
                  </a:txBody>
                  <a:tcPr marL="68580" marR="68580" marT="34290" marB="34290"/>
                </a:tc>
                <a:extLst>
                  <a:ext uri="{0D108BD9-81ED-4DB2-BD59-A6C34878D82A}">
                    <a16:rowId xmlns:a16="http://schemas.microsoft.com/office/drawing/2014/main" val="681001849"/>
                  </a:ext>
                </a:extLst>
              </a:tr>
              <a:tr h="377190">
                <a:tc>
                  <a:txBody>
                    <a:bodyPr/>
                    <a:lstStyle/>
                    <a:p>
                      <a:r>
                        <a:rPr lang="da-DK" sz="1000" b="0" dirty="0"/>
                        <a:t>TRIVSEL I SKOLEN (8-10)</a:t>
                      </a:r>
                    </a:p>
                    <a:p>
                      <a:endParaRPr lang="da-DK" sz="1000" b="0" dirty="0"/>
                    </a:p>
                  </a:txBody>
                  <a:tcPr marL="68580" marR="68580" marT="34290" marB="34290"/>
                </a:tc>
                <a:tc>
                  <a:txBody>
                    <a:bodyPr/>
                    <a:lstStyle/>
                    <a:p>
                      <a:r>
                        <a:rPr lang="da-DK" sz="1000" b="0" dirty="0"/>
                        <a:t>48,9 pct.</a:t>
                      </a:r>
                    </a:p>
                  </a:txBody>
                  <a:tcPr marL="68580" marR="68580" marT="34290" marB="34290"/>
                </a:tc>
                <a:extLst>
                  <a:ext uri="{0D108BD9-81ED-4DB2-BD59-A6C34878D82A}">
                    <a16:rowId xmlns:a16="http://schemas.microsoft.com/office/drawing/2014/main" val="1157220923"/>
                  </a:ext>
                </a:extLst>
              </a:tr>
              <a:tr h="377190">
                <a:tc>
                  <a:txBody>
                    <a:bodyPr/>
                    <a:lstStyle/>
                    <a:p>
                      <a:r>
                        <a:rPr lang="da-DK" sz="1000" b="1" dirty="0"/>
                        <a:t>TRIVSEL I SPORTEN (8-10)</a:t>
                      </a:r>
                    </a:p>
                    <a:p>
                      <a:endParaRPr lang="da-DK" sz="1000" b="1" dirty="0"/>
                    </a:p>
                  </a:txBody>
                  <a:tcPr marL="68580" marR="68580" marT="34290" marB="34290"/>
                </a:tc>
                <a:tc>
                  <a:txBody>
                    <a:bodyPr/>
                    <a:lstStyle/>
                    <a:p>
                      <a:r>
                        <a:rPr lang="da-DK" sz="1000" b="1" dirty="0"/>
                        <a:t>61,8 pct.</a:t>
                      </a:r>
                    </a:p>
                  </a:txBody>
                  <a:tcPr marL="68580" marR="68580" marT="34290" marB="34290"/>
                </a:tc>
                <a:extLst>
                  <a:ext uri="{0D108BD9-81ED-4DB2-BD59-A6C34878D82A}">
                    <a16:rowId xmlns:a16="http://schemas.microsoft.com/office/drawing/2014/main" val="1811298521"/>
                  </a:ext>
                </a:extLst>
              </a:tr>
            </a:tbl>
          </a:graphicData>
        </a:graphic>
      </p:graphicFrame>
      <p:sp>
        <p:nvSpPr>
          <p:cNvPr id="5" name="Tekstfelt 4">
            <a:extLst>
              <a:ext uri="{FF2B5EF4-FFF2-40B4-BE49-F238E27FC236}">
                <a16:creationId xmlns:a16="http://schemas.microsoft.com/office/drawing/2014/main" id="{DBC1260D-BC8B-2F46-9FE3-CE01B416CA9E}"/>
              </a:ext>
            </a:extLst>
          </p:cNvPr>
          <p:cNvSpPr txBox="1"/>
          <p:nvPr/>
        </p:nvSpPr>
        <p:spPr>
          <a:xfrm>
            <a:off x="2214563" y="3677603"/>
            <a:ext cx="3847528" cy="230832"/>
          </a:xfrm>
          <a:prstGeom prst="rect">
            <a:avLst/>
          </a:prstGeom>
          <a:noFill/>
        </p:spPr>
        <p:txBody>
          <a:bodyPr wrap="none" rtlCol="0">
            <a:spAutoFit/>
          </a:bodyPr>
          <a:lstStyle/>
          <a:p>
            <a:r>
              <a:rPr lang="da-DK" sz="900" i="1" dirty="0"/>
              <a:t>Pigernes vurdering af trivsel på en skala fra 1-10, hvor 10 er højst mulig trivsel.</a:t>
            </a:r>
          </a:p>
        </p:txBody>
      </p:sp>
    </p:spTree>
    <p:extLst>
      <p:ext uri="{BB962C8B-B14F-4D97-AF65-F5344CB8AC3E}">
        <p14:creationId xmlns:p14="http://schemas.microsoft.com/office/powerpoint/2010/main" val="2588871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278881" y="2030525"/>
            <a:ext cx="6456145" cy="2793297"/>
          </a:xfrm>
        </p:spPr>
        <p:txBody>
          <a:bodyPr>
            <a:normAutofit fontScale="77500" lnSpcReduction="20000"/>
          </a:bodyPr>
          <a:lstStyle/>
          <a:p>
            <a:pPr marL="0" indent="0">
              <a:buNone/>
            </a:pPr>
            <a:endParaRPr lang="da-DK" sz="2400" dirty="0"/>
          </a:p>
          <a:p>
            <a:pPr marL="0" indent="0" algn="ctr">
              <a:lnSpc>
                <a:spcPct val="140000"/>
              </a:lnSpc>
              <a:buNone/>
            </a:pPr>
            <a:r>
              <a:rPr lang="da-DK" sz="2400" i="1" dirty="0"/>
              <a:t>”Sporten er det der rum, hvor tankerne kan gå lidt frit. Hvor man bare kan lade være med at tænke så meget, eller… jo, jeg tænker jo meget, men det er jo ikke på alt det andet. Jeg har ligesom min egen lille verden. Jeg synes, at når jeg først kommer i gang, så glemmer jeg alt det andet”</a:t>
            </a:r>
          </a:p>
          <a:p>
            <a:pPr marL="0" indent="0" algn="r">
              <a:lnSpc>
                <a:spcPct val="140000"/>
              </a:lnSpc>
              <a:buNone/>
            </a:pPr>
            <a:r>
              <a:rPr lang="da-DK" sz="1725" dirty="0"/>
              <a:t>(Pige, 16 år))</a:t>
            </a:r>
            <a:endParaRPr lang="da-DK" sz="1575" dirty="0"/>
          </a:p>
          <a:p>
            <a:pPr marL="0" indent="0" algn="ctr">
              <a:buNone/>
            </a:pPr>
            <a:r>
              <a:rPr lang="da-DK" sz="2400" dirty="0">
                <a:solidFill>
                  <a:srgbClr val="FF5000"/>
                </a:solidFill>
              </a:rPr>
              <a:t> </a:t>
            </a:r>
          </a:p>
        </p:txBody>
      </p:sp>
      <p:sp>
        <p:nvSpPr>
          <p:cNvPr id="3" name="Titel 2"/>
          <p:cNvSpPr>
            <a:spLocks noGrp="1"/>
          </p:cNvSpPr>
          <p:nvPr>
            <p:ph type="ctrTitle"/>
          </p:nvPr>
        </p:nvSpPr>
        <p:spPr>
          <a:xfrm>
            <a:off x="628650" y="624174"/>
            <a:ext cx="7542869" cy="1165257"/>
          </a:xfrm>
        </p:spPr>
        <p:txBody>
          <a:bodyPr/>
          <a:lstStyle/>
          <a:p>
            <a:pPr algn="ctr">
              <a:lnSpc>
                <a:spcPct val="130000"/>
              </a:lnSpc>
            </a:pPr>
            <a:r>
              <a:rPr lang="da-DK" b="1" dirty="0"/>
              <a:t>Hvis jeres hverdag er så tæt pakket, hvorfor prioriterer I så stadig at finde tid til sport?</a:t>
            </a:r>
            <a:br>
              <a:rPr lang="da-DK" dirty="0"/>
            </a:br>
            <a:endParaRPr lang="da-DK" dirty="0"/>
          </a:p>
        </p:txBody>
      </p:sp>
    </p:spTree>
    <p:extLst>
      <p:ext uri="{BB962C8B-B14F-4D97-AF65-F5344CB8AC3E}">
        <p14:creationId xmlns:p14="http://schemas.microsoft.com/office/powerpoint/2010/main" val="3755335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8B85C2-A13E-4302-BAFF-194A57DBD4CC}"/>
              </a:ext>
            </a:extLst>
          </p:cNvPr>
          <p:cNvSpPr>
            <a:spLocks noGrp="1"/>
          </p:cNvSpPr>
          <p:nvPr>
            <p:ph type="title"/>
          </p:nvPr>
        </p:nvSpPr>
        <p:spPr>
          <a:xfrm>
            <a:off x="557213" y="557213"/>
            <a:ext cx="2607469" cy="3721893"/>
          </a:xfrm>
        </p:spPr>
        <p:txBody>
          <a:bodyPr vert="horz" lIns="68580" tIns="34290" rIns="68580" bIns="34290" rtlCol="0" anchor="ctr">
            <a:normAutofit/>
          </a:bodyPr>
          <a:lstStyle/>
          <a:p>
            <a:pPr algn="ctr"/>
            <a:r>
              <a:rPr lang="en-US" sz="2250" dirty="0">
                <a:solidFill>
                  <a:srgbClr val="FFFFFF"/>
                </a:solidFill>
              </a:rPr>
              <a:t>”At </a:t>
            </a:r>
            <a:r>
              <a:rPr lang="en-US" sz="2250" dirty="0" err="1">
                <a:solidFill>
                  <a:srgbClr val="FFFFFF"/>
                </a:solidFill>
              </a:rPr>
              <a:t>bruge</a:t>
            </a:r>
            <a:r>
              <a:rPr lang="en-US" sz="2250" dirty="0">
                <a:solidFill>
                  <a:srgbClr val="FFFFFF"/>
                </a:solidFill>
              </a:rPr>
              <a:t> </a:t>
            </a:r>
            <a:r>
              <a:rPr lang="en-US" sz="2250" dirty="0" err="1">
                <a:solidFill>
                  <a:srgbClr val="FFFFFF"/>
                </a:solidFill>
              </a:rPr>
              <a:t>kroppen</a:t>
            </a:r>
            <a:r>
              <a:rPr lang="en-US" sz="2250" dirty="0">
                <a:solidFill>
                  <a:srgbClr val="FFFFFF"/>
                </a:solidFill>
              </a:rPr>
              <a:t> og </a:t>
            </a:r>
            <a:r>
              <a:rPr lang="en-US" sz="2250" dirty="0" err="1">
                <a:solidFill>
                  <a:srgbClr val="FFFFFF"/>
                </a:solidFill>
              </a:rPr>
              <a:t>dermed</a:t>
            </a:r>
            <a:r>
              <a:rPr lang="en-US" sz="2250" dirty="0">
                <a:solidFill>
                  <a:srgbClr val="FFFFFF"/>
                </a:solidFill>
              </a:rPr>
              <a:t> </a:t>
            </a:r>
            <a:r>
              <a:rPr lang="en-US" sz="2250" dirty="0" err="1">
                <a:solidFill>
                  <a:srgbClr val="FFFFFF"/>
                </a:solidFill>
              </a:rPr>
              <a:t>få</a:t>
            </a:r>
            <a:r>
              <a:rPr lang="en-US" sz="2250" dirty="0">
                <a:solidFill>
                  <a:srgbClr val="FFFFFF"/>
                </a:solidFill>
              </a:rPr>
              <a:t> et </a:t>
            </a:r>
            <a:r>
              <a:rPr lang="en-US" sz="2250" dirty="0" err="1">
                <a:solidFill>
                  <a:srgbClr val="FFFFFF"/>
                </a:solidFill>
              </a:rPr>
              <a:t>frirum</a:t>
            </a:r>
            <a:r>
              <a:rPr lang="en-US" sz="2250" dirty="0">
                <a:solidFill>
                  <a:srgbClr val="FFFFFF"/>
                </a:solidFill>
              </a:rPr>
              <a:t> </a:t>
            </a:r>
            <a:r>
              <a:rPr lang="en-US" sz="2250" dirty="0" err="1">
                <a:solidFill>
                  <a:srgbClr val="FFFFFF"/>
                </a:solidFill>
              </a:rPr>
              <a:t>fra</a:t>
            </a:r>
            <a:r>
              <a:rPr lang="en-US" sz="2250" dirty="0">
                <a:solidFill>
                  <a:srgbClr val="FFFFFF"/>
                </a:solidFill>
              </a:rPr>
              <a:t> at </a:t>
            </a:r>
            <a:r>
              <a:rPr lang="en-US" sz="2250" dirty="0" err="1">
                <a:solidFill>
                  <a:srgbClr val="FFFFFF"/>
                </a:solidFill>
              </a:rPr>
              <a:t>skulle</a:t>
            </a:r>
            <a:r>
              <a:rPr lang="en-US" sz="2250" dirty="0">
                <a:solidFill>
                  <a:srgbClr val="FFFFFF"/>
                </a:solidFill>
              </a:rPr>
              <a:t> </a:t>
            </a:r>
            <a:r>
              <a:rPr lang="en-US" sz="2250" dirty="0" err="1">
                <a:solidFill>
                  <a:srgbClr val="FFFFFF"/>
                </a:solidFill>
              </a:rPr>
              <a:t>tænke</a:t>
            </a:r>
            <a:r>
              <a:rPr lang="en-US" sz="2250" dirty="0">
                <a:solidFill>
                  <a:srgbClr val="FFFFFF"/>
                </a:solidFill>
              </a:rPr>
              <a:t> hele </a:t>
            </a:r>
            <a:r>
              <a:rPr lang="en-US" sz="2250" dirty="0" err="1">
                <a:solidFill>
                  <a:srgbClr val="FFFFFF"/>
                </a:solidFill>
              </a:rPr>
              <a:t>tiden</a:t>
            </a:r>
            <a:r>
              <a:rPr lang="en-US" sz="2250" dirty="0">
                <a:solidFill>
                  <a:srgbClr val="FFFFFF"/>
                </a:solidFill>
              </a:rPr>
              <a:t>….Der </a:t>
            </a:r>
            <a:r>
              <a:rPr lang="en-US" sz="2250" dirty="0" err="1">
                <a:solidFill>
                  <a:srgbClr val="FFFFFF"/>
                </a:solidFill>
              </a:rPr>
              <a:t>er</a:t>
            </a:r>
            <a:r>
              <a:rPr lang="en-US" sz="2250" dirty="0">
                <a:solidFill>
                  <a:srgbClr val="FFFFFF"/>
                </a:solidFill>
              </a:rPr>
              <a:t> bare </a:t>
            </a:r>
            <a:r>
              <a:rPr lang="en-US" sz="2250" dirty="0" err="1">
                <a:solidFill>
                  <a:srgbClr val="FFFFFF"/>
                </a:solidFill>
              </a:rPr>
              <a:t>noget</a:t>
            </a:r>
            <a:r>
              <a:rPr lang="en-US" sz="2250" dirty="0">
                <a:solidFill>
                  <a:srgbClr val="FFFFFF"/>
                </a:solidFill>
              </a:rPr>
              <a:t> </a:t>
            </a:r>
            <a:r>
              <a:rPr lang="en-US" sz="2250" dirty="0" err="1">
                <a:solidFill>
                  <a:srgbClr val="FFFFFF"/>
                </a:solidFill>
              </a:rPr>
              <a:t>virkelig</a:t>
            </a:r>
            <a:r>
              <a:rPr lang="en-US" sz="2250" dirty="0">
                <a:solidFill>
                  <a:srgbClr val="FFFFFF"/>
                </a:solidFill>
              </a:rPr>
              <a:t> </a:t>
            </a:r>
            <a:r>
              <a:rPr lang="en-US" sz="2250" dirty="0" err="1">
                <a:solidFill>
                  <a:srgbClr val="FFFFFF"/>
                </a:solidFill>
              </a:rPr>
              <a:t>fedt</a:t>
            </a:r>
            <a:r>
              <a:rPr lang="en-US" sz="2250" dirty="0">
                <a:solidFill>
                  <a:srgbClr val="FFFFFF"/>
                </a:solidFill>
              </a:rPr>
              <a:t> </a:t>
            </a:r>
            <a:r>
              <a:rPr lang="en-US" sz="2250" dirty="0" err="1">
                <a:solidFill>
                  <a:srgbClr val="FFFFFF"/>
                </a:solidFill>
              </a:rPr>
              <a:t>ved</a:t>
            </a:r>
            <a:r>
              <a:rPr lang="en-US" sz="2250" dirty="0">
                <a:solidFill>
                  <a:srgbClr val="FFFFFF"/>
                </a:solidFill>
              </a:rPr>
              <a:t> at </a:t>
            </a:r>
            <a:r>
              <a:rPr lang="en-US" sz="2250" dirty="0" err="1">
                <a:solidFill>
                  <a:srgbClr val="FFFFFF"/>
                </a:solidFill>
              </a:rPr>
              <a:t>føle</a:t>
            </a:r>
            <a:r>
              <a:rPr lang="en-US" sz="2250" dirty="0">
                <a:solidFill>
                  <a:srgbClr val="FFFFFF"/>
                </a:solidFill>
              </a:rPr>
              <a:t> sin </a:t>
            </a:r>
            <a:r>
              <a:rPr lang="en-US" sz="2250" dirty="0" err="1">
                <a:solidFill>
                  <a:srgbClr val="FFFFFF"/>
                </a:solidFill>
              </a:rPr>
              <a:t>krop</a:t>
            </a:r>
            <a:r>
              <a:rPr lang="en-US" sz="2250" dirty="0">
                <a:solidFill>
                  <a:srgbClr val="FFFFFF"/>
                </a:solidFill>
              </a:rPr>
              <a:t> </a:t>
            </a:r>
            <a:r>
              <a:rPr lang="en-US" sz="2250" dirty="0" err="1">
                <a:solidFill>
                  <a:srgbClr val="FFFFFF"/>
                </a:solidFill>
              </a:rPr>
              <a:t>være</a:t>
            </a:r>
            <a:r>
              <a:rPr lang="en-US" sz="2250" dirty="0">
                <a:solidFill>
                  <a:srgbClr val="FFFFFF"/>
                </a:solidFill>
              </a:rPr>
              <a:t> </a:t>
            </a:r>
            <a:r>
              <a:rPr lang="en-US" sz="2250" dirty="0" err="1">
                <a:solidFill>
                  <a:srgbClr val="FFFFFF"/>
                </a:solidFill>
              </a:rPr>
              <a:t>brugt</a:t>
            </a:r>
            <a:r>
              <a:rPr lang="en-US" sz="2250" dirty="0">
                <a:solidFill>
                  <a:srgbClr val="FFFFFF"/>
                </a:solidFill>
              </a:rPr>
              <a:t>, </a:t>
            </a:r>
            <a:r>
              <a:rPr lang="en-US" sz="2250" dirty="0" err="1">
                <a:solidFill>
                  <a:srgbClr val="FFFFFF"/>
                </a:solidFill>
              </a:rPr>
              <a:t>være</a:t>
            </a:r>
            <a:r>
              <a:rPr lang="en-US" sz="2250" dirty="0">
                <a:solidFill>
                  <a:srgbClr val="FFFFFF"/>
                </a:solidFill>
              </a:rPr>
              <a:t> </a:t>
            </a:r>
            <a:r>
              <a:rPr lang="en-US" sz="2250" dirty="0" err="1">
                <a:solidFill>
                  <a:srgbClr val="FFFFFF"/>
                </a:solidFill>
              </a:rPr>
              <a:t>stærk</a:t>
            </a:r>
            <a:r>
              <a:rPr lang="en-US" sz="2250" dirty="0">
                <a:solidFill>
                  <a:srgbClr val="FFFFFF"/>
                </a:solidFill>
              </a:rPr>
              <a:t> og det at </a:t>
            </a:r>
            <a:r>
              <a:rPr lang="en-US" sz="2250" dirty="0" err="1">
                <a:solidFill>
                  <a:srgbClr val="FFFFFF"/>
                </a:solidFill>
              </a:rPr>
              <a:t>være</a:t>
            </a:r>
            <a:r>
              <a:rPr lang="en-US" sz="2250" dirty="0">
                <a:solidFill>
                  <a:srgbClr val="FFFFFF"/>
                </a:solidFill>
              </a:rPr>
              <a:t> </a:t>
            </a:r>
            <a:r>
              <a:rPr lang="en-US" sz="2250" dirty="0" err="1">
                <a:solidFill>
                  <a:srgbClr val="FFFFFF"/>
                </a:solidFill>
              </a:rPr>
              <a:t>smurt</a:t>
            </a:r>
            <a:r>
              <a:rPr lang="en-US" sz="2250" dirty="0">
                <a:solidFill>
                  <a:srgbClr val="FFFFFF"/>
                </a:solidFill>
              </a:rPr>
              <a:t> </a:t>
            </a:r>
            <a:r>
              <a:rPr lang="en-US" sz="2250" dirty="0" err="1">
                <a:solidFill>
                  <a:srgbClr val="FFFFFF"/>
                </a:solidFill>
              </a:rPr>
              <a:t>ind</a:t>
            </a:r>
            <a:r>
              <a:rPr lang="en-US" sz="2250" dirty="0">
                <a:solidFill>
                  <a:srgbClr val="FFFFFF"/>
                </a:solidFill>
              </a:rPr>
              <a:t> i </a:t>
            </a:r>
            <a:r>
              <a:rPr lang="en-US" sz="2250" dirty="0" err="1">
                <a:solidFill>
                  <a:srgbClr val="FFFFFF"/>
                </a:solidFill>
              </a:rPr>
              <a:t>mudder</a:t>
            </a:r>
            <a:r>
              <a:rPr lang="en-US" sz="2250" dirty="0">
                <a:solidFill>
                  <a:srgbClr val="FFFFFF"/>
                </a:solidFill>
              </a:rPr>
              <a:t>…”(U18-spiller)</a:t>
            </a:r>
          </a:p>
        </p:txBody>
      </p:sp>
      <p:pic>
        <p:nvPicPr>
          <p:cNvPr id="5" name="Pladsholder til indhold 4" descr="Et billede, der indeholder græs, udendørs, felt, fodbold&#10;&#10;Automatisk genereret beskrivelse">
            <a:extLst>
              <a:ext uri="{FF2B5EF4-FFF2-40B4-BE49-F238E27FC236}">
                <a16:creationId xmlns:a16="http://schemas.microsoft.com/office/drawing/2014/main" id="{262F995A-F01A-47EA-8055-D93BF82B832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4394" b="-2"/>
          <a:stretch/>
        </p:blipFill>
        <p:spPr>
          <a:xfrm>
            <a:off x="3865367" y="925062"/>
            <a:ext cx="4915159" cy="3299332"/>
          </a:xfrm>
          <a:prstGeom prst="rect">
            <a:avLst/>
          </a:prstGeom>
        </p:spPr>
      </p:pic>
    </p:spTree>
    <p:extLst>
      <p:ext uri="{BB962C8B-B14F-4D97-AF65-F5344CB8AC3E}">
        <p14:creationId xmlns:p14="http://schemas.microsoft.com/office/powerpoint/2010/main" val="391546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61118-5EA5-41D0-9F27-EE3301F13015}"/>
              </a:ext>
            </a:extLst>
          </p:cNvPr>
          <p:cNvSpPr>
            <a:spLocks noGrp="1"/>
          </p:cNvSpPr>
          <p:nvPr>
            <p:ph type="title"/>
          </p:nvPr>
        </p:nvSpPr>
        <p:spPr>
          <a:xfrm>
            <a:off x="394555" y="3567479"/>
            <a:ext cx="8354891" cy="697835"/>
          </a:xfrm>
        </p:spPr>
        <p:txBody>
          <a:bodyPr vert="horz" lIns="68580" tIns="34290" rIns="68580" bIns="34290" rtlCol="0" anchor="b">
            <a:normAutofit/>
          </a:bodyPr>
          <a:lstStyle/>
          <a:p>
            <a:pPr algn="ctr"/>
            <a:r>
              <a:rPr lang="en-US" sz="3150" dirty="0" err="1">
                <a:solidFill>
                  <a:srgbClr val="FFFFFF"/>
                </a:solidFill>
              </a:rPr>
              <a:t>Udfordringen</a:t>
            </a:r>
            <a:r>
              <a:rPr lang="en-US" sz="3150" dirty="0">
                <a:solidFill>
                  <a:srgbClr val="FFFFFF"/>
                </a:solidFill>
              </a:rPr>
              <a:t> </a:t>
            </a:r>
            <a:r>
              <a:rPr lang="en-US" sz="3150" dirty="0" err="1">
                <a:solidFill>
                  <a:srgbClr val="FFFFFF"/>
                </a:solidFill>
              </a:rPr>
              <a:t>er</a:t>
            </a:r>
            <a:r>
              <a:rPr lang="en-US" sz="3150" dirty="0">
                <a:solidFill>
                  <a:srgbClr val="FFFFFF"/>
                </a:solidFill>
              </a:rPr>
              <a:t> at </a:t>
            </a:r>
            <a:r>
              <a:rPr lang="en-US" sz="3150" dirty="0" err="1">
                <a:solidFill>
                  <a:srgbClr val="FFFFFF"/>
                </a:solidFill>
              </a:rPr>
              <a:t>gøre</a:t>
            </a:r>
            <a:r>
              <a:rPr lang="en-US" sz="3150" dirty="0">
                <a:solidFill>
                  <a:srgbClr val="FFFFFF"/>
                </a:solidFill>
              </a:rPr>
              <a:t> tennis </a:t>
            </a:r>
            <a:r>
              <a:rPr lang="en-US" sz="3150" dirty="0" err="1">
                <a:solidFill>
                  <a:srgbClr val="FFFFFF"/>
                </a:solidFill>
              </a:rPr>
              <a:t>til</a:t>
            </a:r>
            <a:r>
              <a:rPr lang="en-US" sz="3150" dirty="0">
                <a:solidFill>
                  <a:srgbClr val="FFFFFF"/>
                </a:solidFill>
              </a:rPr>
              <a:t> </a:t>
            </a:r>
            <a:r>
              <a:rPr lang="en-US" sz="3150" dirty="0" err="1">
                <a:solidFill>
                  <a:srgbClr val="FFFFFF"/>
                </a:solidFill>
              </a:rPr>
              <a:t>en</a:t>
            </a:r>
            <a:r>
              <a:rPr lang="en-US" sz="3150" dirty="0">
                <a:solidFill>
                  <a:srgbClr val="FFFFFF"/>
                </a:solidFill>
              </a:rPr>
              <a:t> ØVEBANE……</a:t>
            </a:r>
          </a:p>
        </p:txBody>
      </p:sp>
      <p:pic>
        <p:nvPicPr>
          <p:cNvPr id="5" name="Pladsholder til indhold 4" descr="Et billede, der indeholder udendørs, bil, træ, vej&#10;&#10;Automatisk oprettet beskrivelse">
            <a:extLst>
              <a:ext uri="{FF2B5EF4-FFF2-40B4-BE49-F238E27FC236}">
                <a16:creationId xmlns:a16="http://schemas.microsoft.com/office/drawing/2014/main" id="{56E4F3D6-E970-4764-A49C-CC02E47386F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08" r="5291" b="-1"/>
          <a:stretch/>
        </p:blipFill>
        <p:spPr>
          <a:xfrm>
            <a:off x="1886243" y="230799"/>
            <a:ext cx="5330189" cy="2998228"/>
          </a:xfrm>
          <a:prstGeom prst="rect">
            <a:avLst/>
          </a:prstGeom>
        </p:spPr>
      </p:pic>
    </p:spTree>
    <p:extLst>
      <p:ext uri="{BB962C8B-B14F-4D97-AF65-F5344CB8AC3E}">
        <p14:creationId xmlns:p14="http://schemas.microsoft.com/office/powerpoint/2010/main" val="1294053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id="{5ADE589A-7754-478E-A189-F35A194958E0}"/>
              </a:ext>
            </a:extLst>
          </p:cNvPr>
          <p:cNvSpPr>
            <a:spLocks noGrp="1" noChangeArrowheads="1"/>
          </p:cNvSpPr>
          <p:nvPr>
            <p:ph type="title" idx="4294967295"/>
          </p:nvPr>
        </p:nvSpPr>
        <p:spPr>
          <a:xfrm>
            <a:off x="1" y="722314"/>
            <a:ext cx="2620963" cy="3698875"/>
          </a:xfrm>
        </p:spPr>
        <p:txBody>
          <a:bodyPr vert="horz" lIns="68580" tIns="34290" rIns="68580" bIns="34290" rtlCol="0" anchor="ctr">
            <a:normAutofit/>
          </a:bodyPr>
          <a:lstStyle/>
          <a:p>
            <a:pPr algn="r">
              <a:defRPr/>
            </a:pPr>
            <a:r>
              <a:rPr lang="en-US" kern="1200">
                <a:solidFill>
                  <a:schemeClr val="accent1"/>
                </a:solidFill>
                <a:effectLst>
                  <a:outerShdw blurRad="38100" dist="38100" dir="2700000" algn="tl">
                    <a:srgbClr val="FFFFFF"/>
                  </a:outerShdw>
                </a:effectLst>
                <a:latin typeface="+mj-lt"/>
                <a:ea typeface="+mj-ea"/>
                <a:cs typeface="+mj-cs"/>
              </a:rPr>
              <a:t>“Frafald” blandt 13-18-årige handler  om!</a:t>
            </a:r>
          </a:p>
        </p:txBody>
      </p:sp>
      <p:sp>
        <p:nvSpPr>
          <p:cNvPr id="57347" name="Rectangle 3">
            <a:extLst>
              <a:ext uri="{FF2B5EF4-FFF2-40B4-BE49-F238E27FC236}">
                <a16:creationId xmlns:a16="http://schemas.microsoft.com/office/drawing/2014/main" id="{83890147-4F29-4EAB-A9C9-1F832C64F6CC}"/>
              </a:ext>
            </a:extLst>
          </p:cNvPr>
          <p:cNvSpPr>
            <a:spLocks noGrp="1" noChangeArrowheads="1"/>
          </p:cNvSpPr>
          <p:nvPr>
            <p:ph type="body" idx="4294967295"/>
          </p:nvPr>
        </p:nvSpPr>
        <p:spPr>
          <a:xfrm>
            <a:off x="4360864" y="722314"/>
            <a:ext cx="4783137" cy="3698875"/>
          </a:xfrm>
        </p:spPr>
        <p:txBody>
          <a:bodyPr vert="horz" lIns="68580" tIns="34290" rIns="68580" bIns="34290" rtlCol="0" anchor="ctr">
            <a:normAutofit/>
          </a:bodyPr>
          <a:lstStyle/>
          <a:p>
            <a:pPr marL="257171">
              <a:defRPr/>
            </a:pPr>
            <a:r>
              <a:rPr lang="en-US" altLang="da-DK" sz="1800" dirty="0"/>
              <a:t>Det handler </a:t>
            </a:r>
            <a:r>
              <a:rPr lang="en-US" altLang="da-DK" sz="1800" dirty="0" err="1"/>
              <a:t>stort</a:t>
            </a:r>
            <a:r>
              <a:rPr lang="en-US" altLang="da-DK" sz="1800" dirty="0"/>
              <a:t> set </a:t>
            </a:r>
            <a:r>
              <a:rPr lang="en-US" altLang="da-DK" sz="1800" dirty="0" err="1"/>
              <a:t>aldring</a:t>
            </a:r>
            <a:r>
              <a:rPr lang="en-US" altLang="da-DK" sz="1800" dirty="0"/>
              <a:t> om </a:t>
            </a:r>
            <a:r>
              <a:rPr lang="en-US" altLang="da-DK" sz="1800" dirty="0" err="1"/>
              <a:t>selve</a:t>
            </a:r>
            <a:r>
              <a:rPr lang="en-US" altLang="da-DK" sz="1800" dirty="0"/>
              <a:t> ”</a:t>
            </a:r>
            <a:r>
              <a:rPr lang="en-US" altLang="da-DK" sz="1800" dirty="0" err="1"/>
              <a:t>aktiviteten</a:t>
            </a:r>
            <a:r>
              <a:rPr lang="en-US" altLang="da-DK" sz="1800" dirty="0"/>
              <a:t>” </a:t>
            </a:r>
            <a:r>
              <a:rPr lang="en-US" altLang="da-DK" sz="1800" dirty="0" err="1"/>
              <a:t>eller</a:t>
            </a:r>
            <a:r>
              <a:rPr lang="en-US" altLang="da-DK" sz="1800" dirty="0"/>
              <a:t> </a:t>
            </a:r>
            <a:r>
              <a:rPr lang="en-US" altLang="da-DK" sz="1800" dirty="0" err="1"/>
              <a:t>faciliteter</a:t>
            </a:r>
            <a:r>
              <a:rPr lang="en-US" altLang="da-DK" sz="1800" dirty="0"/>
              <a:t>, men om: </a:t>
            </a:r>
          </a:p>
          <a:p>
            <a:pPr marL="257171">
              <a:defRPr/>
            </a:pPr>
            <a:r>
              <a:rPr lang="en-US" altLang="da-DK" sz="1800" dirty="0" err="1">
                <a:solidFill>
                  <a:srgbClr val="FF0000"/>
                </a:solidFill>
              </a:rPr>
              <a:t>Manglende</a:t>
            </a:r>
            <a:r>
              <a:rPr lang="en-US" altLang="da-DK" sz="1800" dirty="0">
                <a:solidFill>
                  <a:srgbClr val="FF0000"/>
                </a:solidFill>
              </a:rPr>
              <a:t> </a:t>
            </a:r>
            <a:r>
              <a:rPr lang="en-US" altLang="da-DK" sz="1800" dirty="0" err="1">
                <a:solidFill>
                  <a:srgbClr val="FF0000"/>
                </a:solidFill>
              </a:rPr>
              <a:t>tid</a:t>
            </a:r>
            <a:endParaRPr lang="en-US" altLang="da-DK" sz="1800" dirty="0">
              <a:solidFill>
                <a:srgbClr val="FF0000"/>
              </a:solidFill>
            </a:endParaRPr>
          </a:p>
          <a:p>
            <a:pPr marL="257171">
              <a:defRPr/>
            </a:pPr>
            <a:r>
              <a:rPr lang="en-US" altLang="da-DK" sz="1800" dirty="0" err="1"/>
              <a:t>Manglende</a:t>
            </a:r>
            <a:r>
              <a:rPr lang="en-US" altLang="da-DK" sz="1800" dirty="0"/>
              <a:t> progression – </a:t>
            </a:r>
            <a:r>
              <a:rPr lang="en-US" altLang="da-DK" sz="1800" dirty="0" err="1"/>
              <a:t>bl.a</a:t>
            </a:r>
            <a:r>
              <a:rPr lang="en-US" altLang="da-DK" sz="1800" dirty="0"/>
              <a:t>. </a:t>
            </a:r>
            <a:r>
              <a:rPr lang="en-US" altLang="da-DK" sz="1800" dirty="0" err="1"/>
              <a:t>forstået</a:t>
            </a:r>
            <a:r>
              <a:rPr lang="en-US" altLang="da-DK" sz="1800" dirty="0"/>
              <a:t> </a:t>
            </a:r>
            <a:r>
              <a:rPr lang="en-US" altLang="da-DK" sz="1800" dirty="0" err="1"/>
              <a:t>som</a:t>
            </a:r>
            <a:r>
              <a:rPr lang="en-US" altLang="da-DK" sz="1800" dirty="0"/>
              <a:t> </a:t>
            </a:r>
            <a:r>
              <a:rPr lang="en-US" altLang="da-DK" sz="1800" dirty="0" err="1"/>
              <a:t>misforhold</a:t>
            </a:r>
            <a:r>
              <a:rPr lang="en-US" altLang="da-DK" sz="1800" dirty="0"/>
              <a:t> </a:t>
            </a:r>
            <a:r>
              <a:rPr lang="en-US" altLang="da-DK" sz="1800" dirty="0" err="1"/>
              <a:t>mellem</a:t>
            </a:r>
            <a:r>
              <a:rPr lang="en-US" altLang="da-DK" sz="1800" dirty="0"/>
              <a:t> </a:t>
            </a:r>
            <a:r>
              <a:rPr lang="en-US" altLang="da-DK" sz="1800" dirty="0" err="1"/>
              <a:t>tid</a:t>
            </a:r>
            <a:r>
              <a:rPr lang="en-US" altLang="da-DK" sz="1800" dirty="0"/>
              <a:t> og ”</a:t>
            </a:r>
            <a:r>
              <a:rPr lang="en-US" altLang="da-DK" sz="1800" dirty="0" err="1"/>
              <a:t>udbytte</a:t>
            </a:r>
            <a:r>
              <a:rPr lang="en-US" altLang="da-DK" sz="1800" dirty="0"/>
              <a:t>”….</a:t>
            </a:r>
          </a:p>
          <a:p>
            <a:pPr marL="257171">
              <a:defRPr/>
            </a:pPr>
            <a:r>
              <a:rPr lang="en-US" altLang="da-DK" sz="1800" dirty="0" err="1"/>
              <a:t>Fællesskaber</a:t>
            </a:r>
            <a:r>
              <a:rPr lang="en-US" altLang="da-DK" sz="1800" dirty="0"/>
              <a:t> der  </a:t>
            </a:r>
            <a:r>
              <a:rPr lang="en-US" altLang="da-DK" sz="1800" dirty="0" err="1"/>
              <a:t>smuldrer</a:t>
            </a:r>
            <a:endParaRPr lang="en-US" altLang="da-DK" sz="1800" dirty="0"/>
          </a:p>
          <a:p>
            <a:pPr marL="257171">
              <a:defRPr/>
            </a:pPr>
            <a:r>
              <a:rPr lang="en-US" altLang="da-DK" sz="1800" dirty="0" err="1"/>
              <a:t>Mistrivsel</a:t>
            </a:r>
            <a:endParaRPr lang="en-US" altLang="da-DK" sz="1800" dirty="0"/>
          </a:p>
          <a:p>
            <a:pPr marL="257171">
              <a:defRPr/>
            </a:pPr>
            <a:r>
              <a:rPr lang="en-US" altLang="da-DK" sz="1800" dirty="0" err="1"/>
              <a:t>Trænere</a:t>
            </a:r>
            <a:r>
              <a:rPr lang="en-US" altLang="da-DK" sz="1800" dirty="0"/>
              <a:t>/</a:t>
            </a:r>
            <a:r>
              <a:rPr lang="en-US" altLang="da-DK" sz="1800" dirty="0" err="1"/>
              <a:t>ledere</a:t>
            </a:r>
            <a:r>
              <a:rPr lang="en-US" altLang="da-DK" sz="1800" dirty="0"/>
              <a:t>/</a:t>
            </a:r>
            <a:r>
              <a:rPr lang="en-US" altLang="da-DK" sz="1800" dirty="0" err="1"/>
              <a:t>klubmedarbejdere</a:t>
            </a:r>
            <a:r>
              <a:rPr lang="en-US" altLang="da-DK" sz="1800" dirty="0"/>
              <a:t> der har </a:t>
            </a:r>
            <a:r>
              <a:rPr lang="en-US" altLang="da-DK" sz="1800" dirty="0" err="1"/>
              <a:t>manglende</a:t>
            </a:r>
            <a:r>
              <a:rPr lang="en-US" altLang="da-DK" sz="1800" dirty="0"/>
              <a:t> </a:t>
            </a:r>
            <a:r>
              <a:rPr lang="en-US" altLang="da-DK" sz="1800" dirty="0" err="1"/>
              <a:t>viden</a:t>
            </a:r>
            <a:r>
              <a:rPr lang="en-US" altLang="da-DK" sz="1800" dirty="0"/>
              <a:t> om det ”</a:t>
            </a:r>
            <a:r>
              <a:rPr lang="en-US" altLang="da-DK" sz="1800" dirty="0" err="1"/>
              <a:t>paradigmeskift</a:t>
            </a:r>
            <a:r>
              <a:rPr lang="en-US" altLang="da-DK" sz="1800" dirty="0"/>
              <a:t>” det </a:t>
            </a:r>
            <a:r>
              <a:rPr lang="en-US" altLang="da-DK" sz="1800" dirty="0" err="1"/>
              <a:t>er</a:t>
            </a:r>
            <a:r>
              <a:rPr lang="en-US" altLang="da-DK" sz="1800" dirty="0"/>
              <a:t> at </a:t>
            </a:r>
            <a:r>
              <a:rPr lang="en-US" altLang="da-DK" sz="1800" dirty="0" err="1"/>
              <a:t>gå</a:t>
            </a:r>
            <a:r>
              <a:rPr lang="en-US" altLang="da-DK" sz="1800" dirty="0"/>
              <a:t> </a:t>
            </a:r>
            <a:r>
              <a:rPr lang="en-US" altLang="da-DK" sz="1800" dirty="0" err="1"/>
              <a:t>fra</a:t>
            </a:r>
            <a:r>
              <a:rPr lang="en-US" altLang="da-DK" sz="1800" dirty="0"/>
              <a:t> </a:t>
            </a:r>
            <a:r>
              <a:rPr lang="en-US" altLang="da-DK" sz="1800" dirty="0" err="1"/>
              <a:t>folkeskolen</a:t>
            </a:r>
            <a:r>
              <a:rPr lang="en-US" altLang="da-DK" sz="1800" dirty="0"/>
              <a:t> </a:t>
            </a:r>
            <a:r>
              <a:rPr lang="en-US" altLang="da-DK" sz="1800" dirty="0" err="1"/>
              <a:t>til</a:t>
            </a:r>
            <a:r>
              <a:rPr lang="en-US" altLang="da-DK" sz="1800" dirty="0"/>
              <a:t> </a:t>
            </a:r>
            <a:r>
              <a:rPr lang="en-US" altLang="da-DK" sz="1800" dirty="0" err="1"/>
              <a:t>en</a:t>
            </a:r>
            <a:r>
              <a:rPr lang="en-US" altLang="da-DK" sz="1800" dirty="0"/>
              <a:t> </a:t>
            </a:r>
            <a:r>
              <a:rPr lang="en-US" altLang="da-DK" sz="1800" dirty="0" err="1"/>
              <a:t>ungdomsuddannelse</a:t>
            </a:r>
            <a:r>
              <a:rPr lang="en-US" altLang="da-DK" sz="1800" dirty="0"/>
              <a:t>!</a:t>
            </a:r>
          </a:p>
          <a:p>
            <a:pPr marL="257171">
              <a:defRPr/>
            </a:pPr>
            <a:r>
              <a:rPr lang="en-US" altLang="da-DK" sz="1800" dirty="0"/>
              <a:t>At </a:t>
            </a:r>
            <a:r>
              <a:rPr lang="en-US" altLang="da-DK" sz="1800" dirty="0" err="1"/>
              <a:t>erhvervsarbejde</a:t>
            </a:r>
            <a:r>
              <a:rPr lang="en-US" altLang="da-DK" sz="1800" dirty="0"/>
              <a:t> </a:t>
            </a:r>
            <a:r>
              <a:rPr lang="en-US" altLang="da-DK" sz="1800" dirty="0" err="1"/>
              <a:t>ikke</a:t>
            </a:r>
            <a:r>
              <a:rPr lang="en-US" altLang="da-DK" sz="1800" dirty="0"/>
              <a:t> </a:t>
            </a:r>
            <a:r>
              <a:rPr lang="en-US" altLang="da-DK" sz="1800" dirty="0" err="1"/>
              <a:t>er</a:t>
            </a:r>
            <a:r>
              <a:rPr lang="en-US" altLang="da-DK" sz="1800" dirty="0"/>
              <a:t> </a:t>
            </a:r>
            <a:r>
              <a:rPr lang="en-US" altLang="da-DK" sz="1800" dirty="0" err="1"/>
              <a:t>til</a:t>
            </a:r>
            <a:r>
              <a:rPr lang="en-US" altLang="da-DK" sz="1800" dirty="0"/>
              <a:t> </a:t>
            </a:r>
            <a:r>
              <a:rPr lang="en-US" altLang="da-DK" sz="1800" dirty="0" err="1"/>
              <a:t>forhandling</a:t>
            </a:r>
            <a:r>
              <a:rPr lang="en-US" altLang="da-DK" sz="1800" dirty="0"/>
              <a:t>…..</a:t>
            </a:r>
          </a:p>
          <a:p>
            <a:pPr marL="0">
              <a:defRPr/>
            </a:pPr>
            <a:endParaRPr lang="en-US" altLang="da-DK" sz="1800" dirty="0"/>
          </a:p>
          <a:p>
            <a:pPr marL="257171">
              <a:defRPr/>
            </a:pPr>
            <a:endParaRPr lang="en-US" altLang="da-DK" sz="1800" dirty="0"/>
          </a:p>
          <a:p>
            <a:pPr marL="257171">
              <a:defRPr/>
            </a:pPr>
            <a:endParaRPr lang="en-US" altLang="da-DK" sz="1800" dirty="0"/>
          </a:p>
        </p:txBody>
      </p:sp>
    </p:spTree>
    <p:extLst>
      <p:ext uri="{BB962C8B-B14F-4D97-AF65-F5344CB8AC3E}">
        <p14:creationId xmlns:p14="http://schemas.microsoft.com/office/powerpoint/2010/main" val="1549617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a:extLst>
              <a:ext uri="{FF2B5EF4-FFF2-40B4-BE49-F238E27FC236}">
                <a16:creationId xmlns:a16="http://schemas.microsoft.com/office/drawing/2014/main" id="{1A924E00-086A-4DA1-B0CE-0AF5784CDA83}"/>
              </a:ext>
            </a:extLst>
          </p:cNvPr>
          <p:cNvSpPr>
            <a:spLocks noGrp="1" noChangeArrowheads="1"/>
          </p:cNvSpPr>
          <p:nvPr>
            <p:ph type="title"/>
          </p:nvPr>
        </p:nvSpPr>
        <p:spPr/>
        <p:txBody>
          <a:bodyPr/>
          <a:lstStyle/>
          <a:p>
            <a:r>
              <a:rPr lang="da-DK" altLang="da-DK" dirty="0"/>
              <a:t>Hvad kendetegner ”Den gode forening”?</a:t>
            </a:r>
          </a:p>
        </p:txBody>
      </p:sp>
      <p:pic>
        <p:nvPicPr>
          <p:cNvPr id="66563" name="Pladsholder til indhold 5">
            <a:extLst>
              <a:ext uri="{FF2B5EF4-FFF2-40B4-BE49-F238E27FC236}">
                <a16:creationId xmlns:a16="http://schemas.microsoft.com/office/drawing/2014/main" id="{C9A9CEB4-EADC-4809-9B47-C958467B8D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67311" y="1662296"/>
            <a:ext cx="2825577" cy="2825577"/>
          </a:xfrm>
        </p:spPr>
      </p:pic>
      <p:sp>
        <p:nvSpPr>
          <p:cNvPr id="4" name="Pladsholder til sidefod 3">
            <a:extLst>
              <a:ext uri="{FF2B5EF4-FFF2-40B4-BE49-F238E27FC236}">
                <a16:creationId xmlns:a16="http://schemas.microsoft.com/office/drawing/2014/main" id="{E0CAE1BF-123C-499C-8BD1-4B4F6F743343}"/>
              </a:ext>
            </a:extLst>
          </p:cNvPr>
          <p:cNvSpPr>
            <a:spLocks noGrp="1"/>
          </p:cNvSpPr>
          <p:nvPr>
            <p:ph type="ftr" sz="quarter" idx="11"/>
          </p:nvPr>
        </p:nvSpPr>
        <p:spPr/>
        <p:txBody>
          <a:bodyPr/>
          <a:lstStyle/>
          <a:p>
            <a:pPr>
              <a:defRPr/>
            </a:pPr>
            <a:r>
              <a:rPr lang="en-US"/>
              <a:t>Center for Ungdomstudier (CUR)</a:t>
            </a:r>
            <a:endParaRPr lang="en-US" dirty="0"/>
          </a:p>
        </p:txBody>
      </p:sp>
    </p:spTree>
    <p:extLst>
      <p:ext uri="{BB962C8B-B14F-4D97-AF65-F5344CB8AC3E}">
        <p14:creationId xmlns:p14="http://schemas.microsoft.com/office/powerpoint/2010/main" val="4275584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a:extLst>
              <a:ext uri="{FF2B5EF4-FFF2-40B4-BE49-F238E27FC236}">
                <a16:creationId xmlns:a16="http://schemas.microsoft.com/office/drawing/2014/main" id="{DC2106C2-F4D3-4131-890E-53FA8157F171}"/>
              </a:ext>
            </a:extLst>
          </p:cNvPr>
          <p:cNvSpPr>
            <a:spLocks noGrp="1"/>
          </p:cNvSpPr>
          <p:nvPr>
            <p:ph type="title"/>
          </p:nvPr>
        </p:nvSpPr>
        <p:spPr>
          <a:xfrm>
            <a:off x="1602769" y="171739"/>
            <a:ext cx="6114522" cy="743118"/>
          </a:xfrm>
        </p:spPr>
        <p:txBody>
          <a:bodyPr rtlCol="0">
            <a:normAutofit/>
          </a:bodyPr>
          <a:lstStyle/>
          <a:p>
            <a:pPr algn="ctr" defTabSz="342895">
              <a:defRPr/>
            </a:pPr>
            <a:r>
              <a:rPr lang="da-DK" altLang="da-DK" sz="2700" dirty="0"/>
              <a:t>De kan ”udfolde” projektet…. </a:t>
            </a:r>
          </a:p>
        </p:txBody>
      </p:sp>
      <p:sp>
        <p:nvSpPr>
          <p:cNvPr id="49155" name="Pladsholder til indhold 2">
            <a:extLst>
              <a:ext uri="{FF2B5EF4-FFF2-40B4-BE49-F238E27FC236}">
                <a16:creationId xmlns:a16="http://schemas.microsoft.com/office/drawing/2014/main" id="{2539A181-E23B-46DF-9EA1-A48427D692AD}"/>
              </a:ext>
            </a:extLst>
          </p:cNvPr>
          <p:cNvSpPr>
            <a:spLocks noGrp="1"/>
          </p:cNvSpPr>
          <p:nvPr>
            <p:ph idx="1"/>
          </p:nvPr>
        </p:nvSpPr>
        <p:spPr>
          <a:xfrm>
            <a:off x="1602769" y="1200007"/>
            <a:ext cx="6114522" cy="3372114"/>
          </a:xfrm>
        </p:spPr>
        <p:txBody>
          <a:bodyPr rtlCol="0">
            <a:normAutofit/>
          </a:bodyPr>
          <a:lstStyle/>
          <a:p>
            <a:pPr marL="257171" indent="-257171" defTabSz="342895">
              <a:buFont typeface="Wingdings 3" charset="2"/>
              <a:buChar char=""/>
              <a:defRPr/>
            </a:pPr>
            <a:r>
              <a:rPr lang="da-DK" altLang="da-DK" sz="2400" dirty="0">
                <a:solidFill>
                  <a:schemeClr val="bg1"/>
                </a:solidFill>
                <a:highlight>
                  <a:srgbClr val="C0C0C0"/>
                </a:highlight>
              </a:rPr>
              <a:t>At på trods af alle bøger og interviews med Niklas </a:t>
            </a:r>
            <a:r>
              <a:rPr lang="da-DK" altLang="da-DK" sz="2400" dirty="0" err="1">
                <a:solidFill>
                  <a:schemeClr val="bg1"/>
                </a:solidFill>
                <a:highlight>
                  <a:srgbClr val="C0C0C0"/>
                </a:highlight>
              </a:rPr>
              <a:t>Bendtner</a:t>
            </a:r>
            <a:r>
              <a:rPr lang="da-DK" altLang="da-DK" sz="2400" dirty="0">
                <a:solidFill>
                  <a:schemeClr val="bg1"/>
                </a:solidFill>
                <a:highlight>
                  <a:srgbClr val="C0C0C0"/>
                </a:highlight>
              </a:rPr>
              <a:t> bliver man klogere af, at spille fodbold!</a:t>
            </a:r>
          </a:p>
          <a:p>
            <a:pPr marL="257171" indent="-257171" defTabSz="342895">
              <a:buFont typeface="Wingdings 3" charset="2"/>
              <a:buChar char=""/>
              <a:defRPr/>
            </a:pPr>
            <a:r>
              <a:rPr lang="da-DK" altLang="da-DK" sz="2400" dirty="0">
                <a:solidFill>
                  <a:schemeClr val="bg1"/>
                </a:solidFill>
                <a:highlight>
                  <a:srgbClr val="C0C0C0"/>
                </a:highlight>
              </a:rPr>
              <a:t>At foreningen er med til at give kompetencer der rækker langt udenfor foreningslivet….</a:t>
            </a:r>
            <a:r>
              <a:rPr lang="da-DK" altLang="ja-JP" sz="2400" dirty="0">
                <a:solidFill>
                  <a:schemeClr val="bg1"/>
                </a:solidFill>
                <a:highlight>
                  <a:srgbClr val="C0C0C0"/>
                </a:highlight>
                <a:cs typeface="HGPｺﾞｼｯｸE"/>
              </a:rPr>
              <a:t>!</a:t>
            </a:r>
          </a:p>
          <a:p>
            <a:pPr marL="257171" indent="-257171" defTabSz="342895">
              <a:buFont typeface="Wingdings 3" charset="2"/>
              <a:buChar char=""/>
              <a:defRPr/>
            </a:pPr>
            <a:endParaRPr lang="da-DK" altLang="da-DK" sz="1800" dirty="0">
              <a:solidFill>
                <a:schemeClr val="tx1">
                  <a:lumMod val="75000"/>
                  <a:lumOff val="25000"/>
                </a:schemeClr>
              </a:solidFill>
            </a:endParaRPr>
          </a:p>
        </p:txBody>
      </p:sp>
      <p:pic>
        <p:nvPicPr>
          <p:cNvPr id="8" name="Placeholder">
            <a:extLst>
              <a:ext uri="{FF2B5EF4-FFF2-40B4-BE49-F238E27FC236}">
                <a16:creationId xmlns:a16="http://schemas.microsoft.com/office/drawing/2014/main" id="{7D0B5F96-207B-4164-ABCA-F3F2CACB9A80}"/>
              </a:ext>
            </a:extLst>
          </p:cNvPr>
          <p:cNvPicPr/>
          <p:nvPr/>
        </p:nvPicPr>
        <p:blipFill>
          <a:blip r:embed="rId2" cstate="print"/>
          <a:stretch>
            <a:fillRect/>
          </a:stretch>
        </p:blipFill>
        <p:spPr bwMode="auto">
          <a:xfrm>
            <a:off x="701532" y="3649603"/>
            <a:ext cx="2322258" cy="2249221"/>
          </a:xfrm>
          <a:prstGeom prst="ellipse">
            <a:avLst/>
          </a:prstGeom>
          <a:noFill/>
          <a:ln w="25400" cap="flat" cmpd="sng" algn="ctr">
            <a:solidFill>
              <a:srgbClr val="FFFFFF"/>
            </a:solidFill>
            <a:prstDash val="solid"/>
            <a:miter lim="800000"/>
            <a:headEnd type="none" w="med" len="med"/>
            <a:tailEnd type="none" w="med" len="med"/>
          </a:ln>
          <a:effectLst>
            <a:outerShdw blurRad="63500" dist="38100" dir="2700000">
              <a:srgbClr val="000000">
                <a:alpha val="40000"/>
              </a:srgbClr>
            </a:outerShdw>
          </a:effectLst>
        </p:spPr>
      </p:pic>
      <p:sp>
        <p:nvSpPr>
          <p:cNvPr id="56325" name="Placeholder">
            <a:extLst>
              <a:ext uri="{FF2B5EF4-FFF2-40B4-BE49-F238E27FC236}">
                <a16:creationId xmlns:a16="http://schemas.microsoft.com/office/drawing/2014/main" id="{2DC6B1F2-FB75-4B77-9685-E7500A6493D5}"/>
              </a:ext>
            </a:extLst>
          </p:cNvPr>
          <p:cNvSpPr>
            <a:spLocks noChangeArrowheads="1"/>
          </p:cNvSpPr>
          <p:nvPr/>
        </p:nvSpPr>
        <p:spPr bwMode="auto">
          <a:xfrm>
            <a:off x="2909707" y="3426121"/>
            <a:ext cx="1796229" cy="179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endParaRPr lang="da-DK" altLang="da-DK" sz="1225"/>
          </a:p>
        </p:txBody>
      </p:sp>
    </p:spTree>
    <p:extLst>
      <p:ext uri="{BB962C8B-B14F-4D97-AF65-F5344CB8AC3E}">
        <p14:creationId xmlns:p14="http://schemas.microsoft.com/office/powerpoint/2010/main" val="471349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a:extLst>
              <a:ext uri="{FF2B5EF4-FFF2-40B4-BE49-F238E27FC236}">
                <a16:creationId xmlns:a16="http://schemas.microsoft.com/office/drawing/2014/main" id="{8B591276-1CE4-4607-BAE4-B0A6FECEE632}"/>
              </a:ext>
            </a:extLst>
          </p:cNvPr>
          <p:cNvSpPr>
            <a:spLocks noGrp="1"/>
          </p:cNvSpPr>
          <p:nvPr>
            <p:ph type="title"/>
          </p:nvPr>
        </p:nvSpPr>
        <p:spPr>
          <a:xfrm>
            <a:off x="1602769" y="171739"/>
            <a:ext cx="6114522" cy="743118"/>
          </a:xfrm>
        </p:spPr>
        <p:txBody>
          <a:bodyPr rtlCol="0">
            <a:normAutofit fontScale="90000"/>
          </a:bodyPr>
          <a:lstStyle/>
          <a:p>
            <a:pPr defTabSz="342895">
              <a:lnSpc>
                <a:spcPct val="80000"/>
              </a:lnSpc>
              <a:defRPr/>
            </a:pPr>
            <a:r>
              <a:rPr lang="da-DK" altLang="da-DK" sz="2700" dirty="0"/>
              <a:t>De ved godt at det er vigtigt at kommunikere til forældre, specielt mødre</a:t>
            </a:r>
          </a:p>
        </p:txBody>
      </p:sp>
      <p:sp>
        <p:nvSpPr>
          <p:cNvPr id="58371" name="Pladsholder til indhold 2">
            <a:extLst>
              <a:ext uri="{FF2B5EF4-FFF2-40B4-BE49-F238E27FC236}">
                <a16:creationId xmlns:a16="http://schemas.microsoft.com/office/drawing/2014/main" id="{BDB2D046-19A4-4C47-B631-62F4FCB8B0D7}"/>
              </a:ext>
            </a:extLst>
          </p:cNvPr>
          <p:cNvSpPr>
            <a:spLocks noGrp="1"/>
          </p:cNvSpPr>
          <p:nvPr>
            <p:ph idx="1"/>
          </p:nvPr>
        </p:nvSpPr>
        <p:spPr>
          <a:xfrm>
            <a:off x="1602769" y="1200008"/>
            <a:ext cx="6114522" cy="3747993"/>
          </a:xfrm>
        </p:spPr>
        <p:txBody>
          <a:bodyPr rtlCol="0">
            <a:normAutofit/>
          </a:bodyPr>
          <a:lstStyle/>
          <a:p>
            <a:pPr marL="257171" indent="-257171" defTabSz="342895">
              <a:buFont typeface="Wingdings 3" charset="2"/>
              <a:buChar char=""/>
              <a:defRPr/>
            </a:pPr>
            <a:r>
              <a:rPr lang="da-DK" altLang="da-DK" sz="2177" dirty="0"/>
              <a:t>Et godt samarbejde med mødre er effektivt værn mod frafald til og med 7. klasse – men det kræver at de forstår projektet – og det med </a:t>
            </a:r>
            <a:r>
              <a:rPr lang="da-DK" altLang="da-DK" sz="2177" dirty="0" err="1"/>
              <a:t>neuroplasticitet</a:t>
            </a:r>
            <a:r>
              <a:rPr lang="da-DK" altLang="da-DK" sz="2177" dirty="0"/>
              <a:t>, robusthed og livsmestring vil de rigtig gerne høre mere om….</a:t>
            </a:r>
          </a:p>
          <a:p>
            <a:pPr marL="257171" indent="-257171" defTabSz="342895">
              <a:buFont typeface="Wingdings 3" charset="2"/>
              <a:buChar char=""/>
              <a:defRPr/>
            </a:pPr>
            <a:r>
              <a:rPr lang="da-DK" altLang="da-DK" sz="2177" dirty="0"/>
              <a:t>Husk at lytte til at alle deres </a:t>
            </a:r>
            <a:br>
              <a:rPr lang="da-DK" altLang="da-DK" sz="2177" dirty="0"/>
            </a:br>
            <a:r>
              <a:rPr lang="ja-JP" altLang="da-DK" sz="2177" dirty="0">
                <a:cs typeface="HGPｺﾞｼｯｸE" panose="020B0900000000000000" pitchFamily="34" charset="-128"/>
              </a:rPr>
              <a:t>”</a:t>
            </a:r>
            <a:r>
              <a:rPr lang="da-DK" altLang="ja-JP" sz="2177" dirty="0">
                <a:cs typeface="HGPｺﾞｼｯｸE" panose="020B0900000000000000" pitchFamily="34" charset="-128"/>
              </a:rPr>
              <a:t>dumme</a:t>
            </a:r>
            <a:r>
              <a:rPr lang="ja-JP" altLang="da-DK" sz="2177" dirty="0">
                <a:cs typeface="HGPｺﾞｼｯｸE" panose="020B0900000000000000" pitchFamily="34" charset="-128"/>
              </a:rPr>
              <a:t>”</a:t>
            </a:r>
            <a:r>
              <a:rPr lang="da-DK" altLang="ja-JP" sz="2177" dirty="0">
                <a:cs typeface="HGPｺﾞｼｯｸE" panose="020B0900000000000000" pitchFamily="34" charset="-128"/>
              </a:rPr>
              <a:t> og irriterende </a:t>
            </a:r>
            <a:br>
              <a:rPr lang="da-DK" altLang="ja-JP" sz="2177" dirty="0">
                <a:cs typeface="HGPｺﾞｼｯｸE" panose="020B0900000000000000" pitchFamily="34" charset="-128"/>
              </a:rPr>
            </a:br>
            <a:r>
              <a:rPr lang="da-DK" altLang="ja-JP" sz="2177" dirty="0">
                <a:cs typeface="HGPｺﾞｼｯｸE" panose="020B0900000000000000" pitchFamily="34" charset="-128"/>
              </a:rPr>
              <a:t>spørgsmål!</a:t>
            </a:r>
            <a:endParaRPr lang="da-DK" altLang="da-DK" sz="2177" dirty="0"/>
          </a:p>
        </p:txBody>
      </p:sp>
      <p:sp>
        <p:nvSpPr>
          <p:cNvPr id="57348" name="Placeholder">
            <a:extLst>
              <a:ext uri="{FF2B5EF4-FFF2-40B4-BE49-F238E27FC236}">
                <a16:creationId xmlns:a16="http://schemas.microsoft.com/office/drawing/2014/main" id="{D2CA5777-8D23-4E52-872E-CB3C57456D68}"/>
              </a:ext>
            </a:extLst>
          </p:cNvPr>
          <p:cNvSpPr>
            <a:spLocks noChangeArrowheads="1"/>
          </p:cNvSpPr>
          <p:nvPr/>
        </p:nvSpPr>
        <p:spPr bwMode="auto">
          <a:xfrm>
            <a:off x="4688654" y="3608660"/>
            <a:ext cx="3417479" cy="334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endParaRPr lang="da-DK" altLang="da-DK" sz="1225"/>
          </a:p>
        </p:txBody>
      </p:sp>
    </p:spTree>
    <p:extLst>
      <p:ext uri="{BB962C8B-B14F-4D97-AF65-F5344CB8AC3E}">
        <p14:creationId xmlns:p14="http://schemas.microsoft.com/office/powerpoint/2010/main" val="2724561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A4779203-E52A-4633-A5A7-75E118FE283C}"/>
              </a:ext>
            </a:extLst>
          </p:cNvPr>
          <p:cNvSpPr>
            <a:spLocks noGrp="1"/>
          </p:cNvSpPr>
          <p:nvPr>
            <p:ph type="title"/>
          </p:nvPr>
        </p:nvSpPr>
        <p:spPr>
          <a:xfrm>
            <a:off x="1602769" y="171739"/>
            <a:ext cx="6114522" cy="743118"/>
          </a:xfrm>
        </p:spPr>
        <p:txBody>
          <a:bodyPr rtlCol="0">
            <a:normAutofit/>
          </a:bodyPr>
          <a:lstStyle/>
          <a:p>
            <a:pPr defTabSz="342895">
              <a:defRPr/>
            </a:pPr>
            <a:r>
              <a:rPr lang="da-DK" altLang="da-DK" sz="2700" dirty="0"/>
              <a:t>De har en plan  der sikrer progression! </a:t>
            </a:r>
          </a:p>
        </p:txBody>
      </p:sp>
      <p:sp>
        <p:nvSpPr>
          <p:cNvPr id="51203" name="Pladsholder til indhold 2">
            <a:extLst>
              <a:ext uri="{FF2B5EF4-FFF2-40B4-BE49-F238E27FC236}">
                <a16:creationId xmlns:a16="http://schemas.microsoft.com/office/drawing/2014/main" id="{4A533F96-BA07-45EB-8FA8-D2EEA8952A05}"/>
              </a:ext>
            </a:extLst>
          </p:cNvPr>
          <p:cNvSpPr>
            <a:spLocks noGrp="1"/>
          </p:cNvSpPr>
          <p:nvPr>
            <p:ph idx="1"/>
          </p:nvPr>
        </p:nvSpPr>
        <p:spPr>
          <a:xfrm>
            <a:off x="1602769" y="1200008"/>
            <a:ext cx="6114522" cy="3693988"/>
          </a:xfrm>
        </p:spPr>
        <p:txBody>
          <a:bodyPr rtlCol="0">
            <a:normAutofit/>
          </a:bodyPr>
          <a:lstStyle/>
          <a:p>
            <a:pPr marL="257171" indent="-257171" defTabSz="342895">
              <a:buFont typeface="Wingdings 3" charset="2"/>
              <a:buChar char=""/>
              <a:defRPr/>
            </a:pPr>
            <a:r>
              <a:rPr lang="da-DK" altLang="ja-JP" sz="3600" dirty="0">
                <a:cs typeface="HGPｺﾞｼｯｸE"/>
              </a:rPr>
              <a:t>De har en rød tråd i deres arbejde, der sikrer at der en systematik og retning i deres arbejde……og er </a:t>
            </a:r>
            <a:r>
              <a:rPr lang="da-DK" altLang="ja-JP" sz="3600" dirty="0" err="1">
                <a:cs typeface="HGPｺﾞｼｯｸE"/>
              </a:rPr>
              <a:t>opmærskomme</a:t>
            </a:r>
            <a:r>
              <a:rPr lang="da-DK" altLang="ja-JP" sz="3600" dirty="0">
                <a:cs typeface="HGPｺﾞｼｯｸE"/>
              </a:rPr>
              <a:t> på de kritiske perioder!</a:t>
            </a:r>
          </a:p>
        </p:txBody>
      </p:sp>
      <p:sp>
        <p:nvSpPr>
          <p:cNvPr id="60420" name="Placeholder">
            <a:extLst>
              <a:ext uri="{FF2B5EF4-FFF2-40B4-BE49-F238E27FC236}">
                <a16:creationId xmlns:a16="http://schemas.microsoft.com/office/drawing/2014/main" id="{CCC0A55D-0E09-4F47-959D-C94281B82DF4}"/>
              </a:ext>
            </a:extLst>
          </p:cNvPr>
          <p:cNvSpPr>
            <a:spLocks noChangeArrowheads="1"/>
          </p:cNvSpPr>
          <p:nvPr/>
        </p:nvSpPr>
        <p:spPr bwMode="auto">
          <a:xfrm>
            <a:off x="5824934" y="3230621"/>
            <a:ext cx="2472379" cy="260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endParaRPr lang="da-DK" altLang="da-DK" sz="1225"/>
          </a:p>
        </p:txBody>
      </p:sp>
    </p:spTree>
    <p:extLst>
      <p:ext uri="{BB962C8B-B14F-4D97-AF65-F5344CB8AC3E}">
        <p14:creationId xmlns:p14="http://schemas.microsoft.com/office/powerpoint/2010/main" val="3579928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a:extLst>
              <a:ext uri="{FF2B5EF4-FFF2-40B4-BE49-F238E27FC236}">
                <a16:creationId xmlns:a16="http://schemas.microsoft.com/office/drawing/2014/main" id="{795E6440-E8F7-4E8D-ABE2-F112549E9751}"/>
              </a:ext>
            </a:extLst>
          </p:cNvPr>
          <p:cNvSpPr>
            <a:spLocks noGrp="1" noChangeArrowheads="1"/>
          </p:cNvSpPr>
          <p:nvPr>
            <p:ph type="title"/>
          </p:nvPr>
        </p:nvSpPr>
        <p:spPr>
          <a:xfrm>
            <a:off x="1506639" y="339156"/>
            <a:ext cx="5291475" cy="2232595"/>
          </a:xfrm>
        </p:spPr>
        <p:txBody>
          <a:bodyPr>
            <a:normAutofit/>
          </a:bodyPr>
          <a:lstStyle/>
          <a:p>
            <a:pPr algn="ctr" eaLnBrk="1" hangingPunct="1">
              <a:defRPr/>
            </a:pPr>
            <a:br>
              <a:rPr lang="da-DK" altLang="da-DK" sz="5400" dirty="0"/>
            </a:br>
            <a:r>
              <a:rPr lang="da-DK" altLang="da-DK" sz="4400" dirty="0"/>
              <a:t>Tak fordi I lyttede…….</a:t>
            </a:r>
          </a:p>
        </p:txBody>
      </p:sp>
      <p:sp>
        <p:nvSpPr>
          <p:cNvPr id="3" name="Pladsholder til indhold 2">
            <a:extLst>
              <a:ext uri="{FF2B5EF4-FFF2-40B4-BE49-F238E27FC236}">
                <a16:creationId xmlns:a16="http://schemas.microsoft.com/office/drawing/2014/main" id="{3AE90351-63A3-4F60-8520-B74014794615}"/>
              </a:ext>
            </a:extLst>
          </p:cNvPr>
          <p:cNvSpPr>
            <a:spLocks noGrp="1"/>
          </p:cNvSpPr>
          <p:nvPr>
            <p:ph idx="1"/>
          </p:nvPr>
        </p:nvSpPr>
        <p:spPr/>
        <p:txBody>
          <a:bodyPr rtlCol="0">
            <a:normAutofit/>
          </a:bodyPr>
          <a:lstStyle/>
          <a:p>
            <a:pPr marL="257181" indent="-257181" defTabSz="342907">
              <a:spcAft>
                <a:spcPts val="0"/>
              </a:spcAft>
              <a:buClr>
                <a:schemeClr val="bg2">
                  <a:lumMod val="40000"/>
                  <a:lumOff val="60000"/>
                </a:schemeClr>
              </a:buClr>
              <a:buFont typeface="Wingdings 3" charset="2"/>
              <a:buChar char=""/>
              <a:defRPr/>
            </a:pPr>
            <a:endParaRPr lang="da-DK" dirty="0"/>
          </a:p>
          <a:p>
            <a:pPr marL="257181" indent="-257181" defTabSz="342907">
              <a:spcAft>
                <a:spcPts val="0"/>
              </a:spcAft>
              <a:buClr>
                <a:schemeClr val="bg2">
                  <a:lumMod val="40000"/>
                  <a:lumOff val="60000"/>
                </a:schemeClr>
              </a:buClr>
              <a:buFont typeface="Wingdings 3" charset="2"/>
              <a:buChar char=""/>
              <a:defRPr/>
            </a:pPr>
            <a:endParaRPr lang="da-DK" dirty="0"/>
          </a:p>
          <a:p>
            <a:pPr marL="257181" indent="-257181" defTabSz="342907">
              <a:spcAft>
                <a:spcPts val="0"/>
              </a:spcAft>
              <a:buClr>
                <a:schemeClr val="bg2">
                  <a:lumMod val="40000"/>
                  <a:lumOff val="60000"/>
                </a:schemeClr>
              </a:buClr>
              <a:buFont typeface="Wingdings 3" charset="2"/>
              <a:buChar char=""/>
              <a:defRPr/>
            </a:pPr>
            <a:endParaRPr lang="da-DK" dirty="0"/>
          </a:p>
          <a:p>
            <a:pPr marL="0" indent="0" algn="ctr" defTabSz="342907">
              <a:spcAft>
                <a:spcPts val="0"/>
              </a:spcAft>
              <a:buClr>
                <a:schemeClr val="bg2">
                  <a:lumMod val="40000"/>
                  <a:lumOff val="60000"/>
                </a:schemeClr>
              </a:buClr>
              <a:buNone/>
              <a:defRPr/>
            </a:pPr>
            <a:endParaRPr lang="da-DK" sz="2100" dirty="0"/>
          </a:p>
        </p:txBody>
      </p:sp>
      <p:pic>
        <p:nvPicPr>
          <p:cNvPr id="73732" name="Billede 1">
            <a:extLst>
              <a:ext uri="{FF2B5EF4-FFF2-40B4-BE49-F238E27FC236}">
                <a16:creationId xmlns:a16="http://schemas.microsoft.com/office/drawing/2014/main" id="{5809B79C-3B0D-4D23-83F6-C5117AD17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5893" y="2517745"/>
            <a:ext cx="1934483" cy="199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587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1" name="Rectangle 7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429000"/>
            <a:ext cx="5293730" cy="1473199"/>
          </a:xfrm>
          <a:prstGeom prst="rect">
            <a:avLst/>
          </a:prstGeom>
          <a:solidFill>
            <a:srgbClr val="345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393192" y="3575304"/>
            <a:ext cx="4945641" cy="1218907"/>
          </a:xfrm>
        </p:spPr>
        <p:txBody>
          <a:bodyPr>
            <a:normAutofit/>
          </a:bodyPr>
          <a:lstStyle/>
          <a:p>
            <a:pPr algn="r" eaLnBrk="1" fontAlgn="auto" hangingPunct="1">
              <a:spcAft>
                <a:spcPts val="0"/>
              </a:spcAft>
              <a:defRPr/>
            </a:pPr>
            <a:br>
              <a:rPr lang="da-DK" sz="1800" b="1">
                <a:solidFill>
                  <a:srgbClr val="FFFFFF"/>
                </a:solidFill>
              </a:rPr>
            </a:br>
            <a:r>
              <a:rPr lang="da-DK" sz="1800" b="1">
                <a:solidFill>
                  <a:srgbClr val="FFFFFF"/>
                </a:solidFill>
              </a:rPr>
              <a:t>Det er vigtigt at være sammen med mine venner!” - men hvad menes der egentlig med ’venner”?</a:t>
            </a:r>
            <a:endParaRPr lang="da-DK" sz="1800">
              <a:solidFill>
                <a:srgbClr val="FFFFFF"/>
              </a:solidFill>
            </a:endParaRPr>
          </a:p>
        </p:txBody>
      </p:sp>
      <p:pic>
        <p:nvPicPr>
          <p:cNvPr id="4" name="Billede 3" descr="Et billede, der indeholder spil, sport, bane, person&#10;&#10;Automatisk genereret beskrivelse">
            <a:extLst>
              <a:ext uri="{FF2B5EF4-FFF2-40B4-BE49-F238E27FC236}">
                <a16:creationId xmlns:a16="http://schemas.microsoft.com/office/drawing/2014/main" id="{D4958751-18A5-4FD8-8DCE-4FC20CFF6B05}"/>
              </a:ext>
            </a:extLst>
          </p:cNvPr>
          <p:cNvPicPr>
            <a:picLocks noChangeAspect="1"/>
          </p:cNvPicPr>
          <p:nvPr/>
        </p:nvPicPr>
        <p:blipFill rotWithShape="1">
          <a:blip r:embed="rId2"/>
          <a:srcRect l="9782" r="-2" b="-2"/>
          <a:stretch/>
        </p:blipFill>
        <p:spPr>
          <a:xfrm>
            <a:off x="245660" y="241299"/>
            <a:ext cx="5293729" cy="3080544"/>
          </a:xfrm>
          <a:prstGeom prst="rect">
            <a:avLst/>
          </a:prstGeom>
        </p:spPr>
      </p:pic>
      <p:sp>
        <p:nvSpPr>
          <p:cNvPr id="24582" name="Rectangle 7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241299"/>
            <a:ext cx="3251710" cy="46609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579" name="Pladsholder til indhold 2"/>
          <p:cNvSpPr>
            <a:spLocks noGrp="1"/>
          </p:cNvSpPr>
          <p:nvPr>
            <p:ph sz="quarter" idx="1"/>
          </p:nvPr>
        </p:nvSpPr>
        <p:spPr>
          <a:xfrm>
            <a:off x="6021989" y="688293"/>
            <a:ext cx="2568554" cy="3639272"/>
          </a:xfrm>
        </p:spPr>
        <p:txBody>
          <a:bodyPr anchor="ctr">
            <a:normAutofit/>
          </a:bodyPr>
          <a:lstStyle/>
          <a:p>
            <a:pPr eaLnBrk="1" hangingPunct="1">
              <a:buFont typeface="Wingdings" pitchFamily="2" charset="2"/>
              <a:buNone/>
            </a:pPr>
            <a:r>
              <a:rPr lang="da-DK" sz="1500">
                <a:solidFill>
                  <a:srgbClr val="FFFFFF"/>
                </a:solidFill>
              </a:rPr>
              <a:t>	Jeg tror, man skal have en, man kender, med til den sport, man starter til, men senere betyder det ikke så meget, om han stopper, hvis man er blevet gode venner med de andre. </a:t>
            </a:r>
          </a:p>
          <a:p>
            <a:pPr eaLnBrk="1" hangingPunct="1">
              <a:buFont typeface="Wingdings" pitchFamily="2" charset="2"/>
              <a:buNone/>
            </a:pPr>
            <a:r>
              <a:rPr lang="da-DK" sz="1500">
                <a:solidFill>
                  <a:srgbClr val="FFFFFF"/>
                </a:solidFill>
              </a:rPr>
              <a:t>    (Magnus, 4. klasse)</a:t>
            </a:r>
          </a:p>
          <a:p>
            <a:pPr eaLnBrk="1" hangingPunct="1"/>
            <a:endParaRPr lang="da-DK" sz="15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722907"/>
            <a:ext cx="2620771" cy="3697685"/>
          </a:xfrm>
        </p:spPr>
        <p:txBody>
          <a:bodyPr>
            <a:normAutofit/>
          </a:bodyPr>
          <a:lstStyle/>
          <a:p>
            <a:pPr algn="r" eaLnBrk="1" fontAlgn="auto" hangingPunct="1">
              <a:spcAft>
                <a:spcPts val="0"/>
              </a:spcAft>
              <a:defRPr/>
            </a:pPr>
            <a:r>
              <a:rPr lang="da-DK">
                <a:solidFill>
                  <a:schemeClr val="accent1"/>
                </a:solidFill>
              </a:rPr>
              <a:t>Man går til træning for at blive bedre – ikke for at få nye venner!</a:t>
            </a:r>
          </a:p>
        </p:txBody>
      </p:sp>
      <p:cxnSp>
        <p:nvCxnSpPr>
          <p:cNvPr id="15"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Pladsholder til indhold 2"/>
          <p:cNvSpPr>
            <a:spLocks noGrp="1"/>
          </p:cNvSpPr>
          <p:nvPr>
            <p:ph sz="quarter" idx="1"/>
          </p:nvPr>
        </p:nvSpPr>
        <p:spPr>
          <a:xfrm>
            <a:off x="3732023" y="722907"/>
            <a:ext cx="4783327" cy="3697685"/>
          </a:xfrm>
        </p:spPr>
        <p:txBody>
          <a:bodyPr anchor="ctr">
            <a:normAutofit/>
          </a:bodyPr>
          <a:lstStyle/>
          <a:p>
            <a:pPr marL="320040" indent="-320040" eaLnBrk="1" fontAlgn="auto" hangingPunct="1">
              <a:spcAft>
                <a:spcPts val="0"/>
              </a:spcAft>
              <a:buFont typeface="Wingdings"/>
              <a:buChar char=""/>
              <a:defRPr/>
            </a:pPr>
            <a:r>
              <a:rPr lang="da-DK" sz="1700" i="1"/>
              <a:t>Er der nogen fra træning, du er blevet venner med?</a:t>
            </a:r>
            <a:endParaRPr lang="da-DK" sz="1700"/>
          </a:p>
          <a:p>
            <a:pPr marL="320040" indent="-320040" eaLnBrk="1" fontAlgn="auto" hangingPunct="1">
              <a:spcAft>
                <a:spcPts val="0"/>
              </a:spcAft>
              <a:buFont typeface="Wingdings"/>
              <a:buChar char=""/>
              <a:defRPr/>
            </a:pPr>
            <a:r>
              <a:rPr lang="da-DK" sz="1700"/>
              <a:t>- Altså, det er ikke nogen, jeg er sammen med efter træning. Men vi følges tit efter træning. </a:t>
            </a:r>
          </a:p>
          <a:p>
            <a:pPr marL="320040" indent="-320040" eaLnBrk="1" fontAlgn="auto" hangingPunct="1">
              <a:spcAft>
                <a:spcPts val="0"/>
              </a:spcAft>
              <a:buFont typeface="Wingdings"/>
              <a:buChar char=""/>
              <a:defRPr/>
            </a:pPr>
            <a:r>
              <a:rPr lang="da-DK" sz="1700" i="1"/>
              <a:t>Hvorfor ikke?</a:t>
            </a:r>
            <a:endParaRPr lang="da-DK" sz="1700"/>
          </a:p>
          <a:p>
            <a:pPr marL="320040" indent="-320040" eaLnBrk="1" fontAlgn="auto" hangingPunct="1">
              <a:spcAft>
                <a:spcPts val="0"/>
              </a:spcAft>
              <a:buFont typeface="Wingdings"/>
              <a:buChar char=""/>
              <a:defRPr/>
            </a:pPr>
            <a:r>
              <a:rPr lang="da-DK" sz="1700"/>
              <a:t>- Vi har det sådan, at vi går til sport sammen, og det er her vi hygger os. </a:t>
            </a:r>
            <a:br>
              <a:rPr lang="da-DK" sz="1700" i="1"/>
            </a:br>
            <a:r>
              <a:rPr lang="da-DK" sz="1700" i="1"/>
              <a:t>Kunne du godt tænke dig det var anderledes?</a:t>
            </a:r>
            <a:endParaRPr lang="da-DK" sz="1700"/>
          </a:p>
          <a:p>
            <a:pPr marL="320040" indent="-320040" eaLnBrk="1" fontAlgn="auto" hangingPunct="1">
              <a:spcAft>
                <a:spcPts val="0"/>
              </a:spcAft>
              <a:buFont typeface="Wingdings"/>
              <a:buChar char=""/>
              <a:defRPr/>
            </a:pPr>
            <a:r>
              <a:rPr lang="da-DK" sz="1700"/>
              <a:t>- Altså, det er fint nok, men det kunne nu også være hyggeligt, hvis man nogle gange kunne tage hjem til hinanden efter skole og lære hinanden bedre at kende. </a:t>
            </a:r>
            <a:br>
              <a:rPr lang="da-DK" sz="1700"/>
            </a:br>
            <a:r>
              <a:rPr lang="da-DK" sz="1700"/>
              <a:t>(Alberte, 4. klasse)</a:t>
            </a:r>
          </a:p>
          <a:p>
            <a:pPr marL="320040" indent="-320040" eaLnBrk="1" fontAlgn="auto" hangingPunct="1">
              <a:spcAft>
                <a:spcPts val="0"/>
              </a:spcAft>
              <a:buFont typeface="Wingdings"/>
              <a:buChar char=""/>
              <a:defRPr/>
            </a:pPr>
            <a:endParaRPr lang="da-DK" sz="1700"/>
          </a:p>
          <a:p>
            <a:pPr marL="320040" indent="-320040" eaLnBrk="1" fontAlgn="auto" hangingPunct="1">
              <a:spcAft>
                <a:spcPts val="0"/>
              </a:spcAft>
              <a:buFont typeface="Wingdings"/>
              <a:buChar char=""/>
              <a:defRPr/>
            </a:pPr>
            <a:endParaRPr lang="da-DK" sz="1700"/>
          </a:p>
          <a:p>
            <a:pPr marL="320040" indent="-320040" eaLnBrk="1" fontAlgn="auto" hangingPunct="1">
              <a:spcAft>
                <a:spcPts val="0"/>
              </a:spcAft>
              <a:buFont typeface="Wingdings"/>
              <a:buChar char=""/>
              <a:defRPr/>
            </a:pPr>
            <a:endParaRPr lang="da-DK" sz="1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612775" y="171450"/>
            <a:ext cx="8153400" cy="742950"/>
          </a:xfrm>
        </p:spPr>
        <p:txBody>
          <a:bodyPr/>
          <a:lstStyle/>
          <a:p>
            <a:pPr eaLnBrk="1" hangingPunct="1"/>
            <a:r>
              <a:rPr lang="da-DK"/>
              <a:t>Primær- og aktivitetsvenner</a:t>
            </a:r>
          </a:p>
        </p:txBody>
      </p:sp>
      <p:sp>
        <p:nvSpPr>
          <p:cNvPr id="26627" name="Pladsholder til indhold 2"/>
          <p:cNvSpPr>
            <a:spLocks noGrp="1"/>
          </p:cNvSpPr>
          <p:nvPr>
            <p:ph sz="quarter" idx="1"/>
          </p:nvPr>
        </p:nvSpPr>
        <p:spPr>
          <a:xfrm>
            <a:off x="612775" y="1200150"/>
            <a:ext cx="8153400" cy="3371850"/>
          </a:xfrm>
        </p:spPr>
        <p:txBody>
          <a:bodyPr>
            <a:normAutofit/>
          </a:bodyPr>
          <a:lstStyle/>
          <a:p>
            <a:pPr eaLnBrk="1" hangingPunct="1"/>
            <a:r>
              <a:rPr lang="da-DK" sz="2800" dirty="0"/>
              <a:t>Venner i idræt: Deler en</a:t>
            </a:r>
            <a:r>
              <a:rPr lang="da-DK" sz="2800" b="1" dirty="0"/>
              <a:t> fælles interesse</a:t>
            </a:r>
            <a:r>
              <a:rPr lang="da-DK" sz="2800" dirty="0"/>
              <a:t> med, men derfor behøver man jo ikke ses uden for selve den aktivitet, man er sammen om.</a:t>
            </a:r>
          </a:p>
          <a:p>
            <a:pPr eaLnBrk="1" hangingPunct="1"/>
            <a:r>
              <a:rPr lang="da-DK" sz="2800" b="1" dirty="0"/>
              <a:t>Usikkerhed og ’pinlighedsfaktoren’ </a:t>
            </a:r>
            <a:r>
              <a:rPr lang="da-DK" sz="2800" dirty="0"/>
              <a:t>spiller en stor rolle som 9-12-årig. Unaturligt selv at opsøge nye venskaber, som også rækker uden for aktiviteten. Man kunne jo blive </a:t>
            </a:r>
            <a:r>
              <a:rPr lang="da-DK" sz="2800" b="1" dirty="0"/>
              <a:t>afvist!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CUR_logo_2017_Hvid CUR_large.png"/>
          <p:cNvPicPr>
            <a:picLocks noChangeAspect="1"/>
          </p:cNvPicPr>
          <p:nvPr/>
        </p:nvPicPr>
        <p:blipFill rotWithShape="1">
          <a:blip r:embed="rId3">
            <a:extLst>
              <a:ext uri="{28A0092B-C50C-407E-A947-70E740481C1C}">
                <a14:useLocalDpi xmlns:a14="http://schemas.microsoft.com/office/drawing/2010/main" val="0"/>
              </a:ext>
            </a:extLst>
          </a:blip>
          <a:srcRect l="26922" t="31226" r="29754" b="29734"/>
          <a:stretch/>
        </p:blipFill>
        <p:spPr>
          <a:xfrm>
            <a:off x="1242672" y="4463699"/>
            <a:ext cx="938524" cy="598114"/>
          </a:xfrm>
          <a:prstGeom prst="rect">
            <a:avLst/>
          </a:prstGeom>
        </p:spPr>
      </p:pic>
      <p:sp>
        <p:nvSpPr>
          <p:cNvPr id="3" name="Titel 2"/>
          <p:cNvSpPr>
            <a:spLocks noGrp="1"/>
          </p:cNvSpPr>
          <p:nvPr>
            <p:ph type="title"/>
          </p:nvPr>
        </p:nvSpPr>
        <p:spPr/>
        <p:txBody>
          <a:bodyPr>
            <a:normAutofit/>
          </a:bodyPr>
          <a:lstStyle/>
          <a:p>
            <a:r>
              <a:rPr lang="da-DK" dirty="0"/>
              <a:t>Hvad går de til?</a:t>
            </a:r>
            <a:endParaRPr lang="en-GB" dirty="0"/>
          </a:p>
        </p:txBody>
      </p:sp>
      <p:sp>
        <p:nvSpPr>
          <p:cNvPr id="2" name="Pladsholder til indhold 1"/>
          <p:cNvSpPr>
            <a:spLocks noGrp="1"/>
          </p:cNvSpPr>
          <p:nvPr>
            <p:ph idx="1"/>
          </p:nvPr>
        </p:nvSpPr>
        <p:spPr>
          <a:xfrm>
            <a:off x="1485900" y="1069227"/>
            <a:ext cx="6172200" cy="3394472"/>
          </a:xfrm>
        </p:spPr>
        <p:txBody>
          <a:bodyPr/>
          <a:lstStyle/>
          <a:p>
            <a:endParaRPr lang="da-DK" dirty="0"/>
          </a:p>
          <a:p>
            <a:pPr marL="342900" lvl="1" indent="0">
              <a:buNone/>
            </a:pPr>
            <a:endParaRPr lang="en-GB" dirty="0"/>
          </a:p>
        </p:txBody>
      </p:sp>
      <p:graphicFrame>
        <p:nvGraphicFramePr>
          <p:cNvPr id="4" name="Tabel 3">
            <a:extLst>
              <a:ext uri="{FF2B5EF4-FFF2-40B4-BE49-F238E27FC236}">
                <a16:creationId xmlns:a16="http://schemas.microsoft.com/office/drawing/2014/main" id="{93332F5C-22DC-4B25-8A68-B4E74F722256}"/>
              </a:ext>
            </a:extLst>
          </p:cNvPr>
          <p:cNvGraphicFramePr>
            <a:graphicFrameLocks noGrp="1"/>
          </p:cNvGraphicFramePr>
          <p:nvPr>
            <p:extLst>
              <p:ext uri="{D42A27DB-BD31-4B8C-83A1-F6EECF244321}">
                <p14:modId xmlns:p14="http://schemas.microsoft.com/office/powerpoint/2010/main" val="4071062438"/>
              </p:ext>
            </p:extLst>
          </p:nvPr>
        </p:nvGraphicFramePr>
        <p:xfrm>
          <a:off x="2181196" y="1427247"/>
          <a:ext cx="4493924" cy="2678435"/>
        </p:xfrm>
        <a:graphic>
          <a:graphicData uri="http://schemas.openxmlformats.org/drawingml/2006/table">
            <a:tbl>
              <a:tblPr firstRow="1" firstCol="1" bandRow="1">
                <a:tableStyleId>{5C22544A-7EE6-4342-B048-85BDC9FD1C3A}</a:tableStyleId>
              </a:tblPr>
              <a:tblGrid>
                <a:gridCol w="3223847">
                  <a:extLst>
                    <a:ext uri="{9D8B030D-6E8A-4147-A177-3AD203B41FA5}">
                      <a16:colId xmlns:a16="http://schemas.microsoft.com/office/drawing/2014/main" val="3418404450"/>
                    </a:ext>
                  </a:extLst>
                </a:gridCol>
                <a:gridCol w="1270077">
                  <a:extLst>
                    <a:ext uri="{9D8B030D-6E8A-4147-A177-3AD203B41FA5}">
                      <a16:colId xmlns:a16="http://schemas.microsoft.com/office/drawing/2014/main" val="3362811892"/>
                    </a:ext>
                  </a:extLst>
                </a:gridCol>
              </a:tblGrid>
              <a:tr h="459220">
                <a:tc>
                  <a:txBody>
                    <a:bodyPr/>
                    <a:lstStyle/>
                    <a:p>
                      <a:pPr algn="l">
                        <a:lnSpc>
                          <a:spcPct val="107000"/>
                        </a:lnSpc>
                        <a:spcAft>
                          <a:spcPts val="0"/>
                        </a:spcAft>
                      </a:pPr>
                      <a:r>
                        <a:rPr lang="da-DK" sz="1200" dirty="0">
                          <a:solidFill>
                            <a:schemeClr val="tx1"/>
                          </a:solidFill>
                          <a:effectLst/>
                        </a:rPr>
                        <a:t>Faste fritidsaktiviteter</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tc>
                  <a:txBody>
                    <a:bodyPr/>
                    <a:lstStyle/>
                    <a:p>
                      <a:pPr algn="ctr">
                        <a:lnSpc>
                          <a:spcPct val="107000"/>
                        </a:lnSpc>
                        <a:spcAft>
                          <a:spcPts val="0"/>
                        </a:spcAft>
                      </a:pPr>
                      <a:r>
                        <a:rPr lang="da-DK" sz="1200">
                          <a:solidFill>
                            <a:schemeClr val="tx1"/>
                          </a:solidFill>
                          <a:effectLst/>
                        </a:rPr>
                        <a:t>I alt</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extLst>
                  <a:ext uri="{0D108BD9-81ED-4DB2-BD59-A6C34878D82A}">
                    <a16:rowId xmlns:a16="http://schemas.microsoft.com/office/drawing/2014/main" val="3083585723"/>
                  </a:ext>
                </a:extLst>
              </a:tr>
              <a:tr h="249350">
                <a:tc>
                  <a:txBody>
                    <a:bodyPr/>
                    <a:lstStyle/>
                    <a:p>
                      <a:pPr algn="l">
                        <a:lnSpc>
                          <a:spcPct val="107000"/>
                        </a:lnSpc>
                        <a:spcAft>
                          <a:spcPts val="0"/>
                        </a:spcAft>
                      </a:pPr>
                      <a:r>
                        <a:rPr lang="da-DK" sz="1200">
                          <a:solidFill>
                            <a:schemeClr val="tx1"/>
                          </a:solidFill>
                          <a:effectLst/>
                        </a:rPr>
                        <a:t>1. Fodbold</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tc>
                  <a:txBody>
                    <a:bodyPr/>
                    <a:lstStyle/>
                    <a:p>
                      <a:pPr algn="ctr">
                        <a:lnSpc>
                          <a:spcPct val="107000"/>
                        </a:lnSpc>
                        <a:spcAft>
                          <a:spcPts val="0"/>
                        </a:spcAft>
                      </a:pPr>
                      <a:r>
                        <a:rPr lang="da-DK" sz="1200">
                          <a:solidFill>
                            <a:schemeClr val="tx1"/>
                          </a:solidFill>
                          <a:effectLst/>
                        </a:rPr>
                        <a:t>22,9</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extLst>
                  <a:ext uri="{0D108BD9-81ED-4DB2-BD59-A6C34878D82A}">
                    <a16:rowId xmlns:a16="http://schemas.microsoft.com/office/drawing/2014/main" val="3250951785"/>
                  </a:ext>
                </a:extLst>
              </a:tr>
              <a:tr h="249350">
                <a:tc>
                  <a:txBody>
                    <a:bodyPr/>
                    <a:lstStyle/>
                    <a:p>
                      <a:pPr algn="l">
                        <a:lnSpc>
                          <a:spcPct val="107000"/>
                        </a:lnSpc>
                        <a:spcAft>
                          <a:spcPts val="0"/>
                        </a:spcAft>
                      </a:pPr>
                      <a:r>
                        <a:rPr lang="da-DK" sz="1200">
                          <a:solidFill>
                            <a:schemeClr val="tx1"/>
                          </a:solidFill>
                          <a:effectLst/>
                        </a:rPr>
                        <a:t>2. Gymnastik</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tc>
                  <a:txBody>
                    <a:bodyPr/>
                    <a:lstStyle/>
                    <a:p>
                      <a:pPr algn="ctr">
                        <a:lnSpc>
                          <a:spcPct val="107000"/>
                        </a:lnSpc>
                        <a:spcAft>
                          <a:spcPts val="0"/>
                        </a:spcAft>
                      </a:pPr>
                      <a:r>
                        <a:rPr lang="da-DK" sz="1200">
                          <a:solidFill>
                            <a:schemeClr val="tx1"/>
                          </a:solidFill>
                          <a:effectLst/>
                        </a:rPr>
                        <a:t>18,6</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extLst>
                  <a:ext uri="{0D108BD9-81ED-4DB2-BD59-A6C34878D82A}">
                    <a16:rowId xmlns:a16="http://schemas.microsoft.com/office/drawing/2014/main" val="1778383903"/>
                  </a:ext>
                </a:extLst>
              </a:tr>
              <a:tr h="249350">
                <a:tc>
                  <a:txBody>
                    <a:bodyPr/>
                    <a:lstStyle/>
                    <a:p>
                      <a:pPr algn="l">
                        <a:lnSpc>
                          <a:spcPct val="107000"/>
                        </a:lnSpc>
                        <a:spcAft>
                          <a:spcPts val="0"/>
                        </a:spcAft>
                      </a:pPr>
                      <a:r>
                        <a:rPr lang="da-DK" sz="1200">
                          <a:solidFill>
                            <a:schemeClr val="tx1"/>
                          </a:solidFill>
                          <a:effectLst/>
                        </a:rPr>
                        <a:t>3. Svømning</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tc>
                  <a:txBody>
                    <a:bodyPr/>
                    <a:lstStyle/>
                    <a:p>
                      <a:pPr algn="ctr">
                        <a:lnSpc>
                          <a:spcPct val="107000"/>
                        </a:lnSpc>
                        <a:spcAft>
                          <a:spcPts val="0"/>
                        </a:spcAft>
                      </a:pPr>
                      <a:r>
                        <a:rPr lang="da-DK" sz="1200">
                          <a:solidFill>
                            <a:schemeClr val="tx1"/>
                          </a:solidFill>
                          <a:effectLst/>
                        </a:rPr>
                        <a:t>15,4</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extLst>
                  <a:ext uri="{0D108BD9-81ED-4DB2-BD59-A6C34878D82A}">
                    <a16:rowId xmlns:a16="http://schemas.microsoft.com/office/drawing/2014/main" val="505308035"/>
                  </a:ext>
                </a:extLst>
              </a:tr>
              <a:tr h="249350">
                <a:tc>
                  <a:txBody>
                    <a:bodyPr/>
                    <a:lstStyle/>
                    <a:p>
                      <a:pPr algn="l">
                        <a:lnSpc>
                          <a:spcPct val="107000"/>
                        </a:lnSpc>
                        <a:spcAft>
                          <a:spcPts val="0"/>
                        </a:spcAft>
                      </a:pPr>
                      <a:r>
                        <a:rPr lang="da-DK" sz="1200">
                          <a:solidFill>
                            <a:schemeClr val="tx1"/>
                          </a:solidFill>
                          <a:effectLst/>
                        </a:rPr>
                        <a:t>4. Musikundervisning</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tc>
                  <a:txBody>
                    <a:bodyPr/>
                    <a:lstStyle/>
                    <a:p>
                      <a:pPr algn="ctr">
                        <a:lnSpc>
                          <a:spcPct val="107000"/>
                        </a:lnSpc>
                        <a:spcAft>
                          <a:spcPts val="0"/>
                        </a:spcAft>
                      </a:pPr>
                      <a:r>
                        <a:rPr lang="da-DK" sz="1200">
                          <a:solidFill>
                            <a:schemeClr val="tx1"/>
                          </a:solidFill>
                          <a:effectLst/>
                        </a:rPr>
                        <a:t>12,3</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extLst>
                  <a:ext uri="{0D108BD9-81ED-4DB2-BD59-A6C34878D82A}">
                    <a16:rowId xmlns:a16="http://schemas.microsoft.com/office/drawing/2014/main" val="486745501"/>
                  </a:ext>
                </a:extLst>
              </a:tr>
              <a:tr h="249350">
                <a:tc>
                  <a:txBody>
                    <a:bodyPr/>
                    <a:lstStyle/>
                    <a:p>
                      <a:pPr algn="l">
                        <a:lnSpc>
                          <a:spcPct val="107000"/>
                        </a:lnSpc>
                        <a:spcAft>
                          <a:spcPts val="0"/>
                        </a:spcAft>
                      </a:pPr>
                      <a:r>
                        <a:rPr lang="da-DK" sz="1200" dirty="0">
                          <a:solidFill>
                            <a:schemeClr val="tx1"/>
                          </a:solidFill>
                          <a:effectLst/>
                        </a:rPr>
                        <a:t>5. Håndbold</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tc>
                  <a:txBody>
                    <a:bodyPr/>
                    <a:lstStyle/>
                    <a:p>
                      <a:pPr algn="ctr">
                        <a:lnSpc>
                          <a:spcPct val="107000"/>
                        </a:lnSpc>
                        <a:spcAft>
                          <a:spcPts val="0"/>
                        </a:spcAft>
                      </a:pPr>
                      <a:r>
                        <a:rPr lang="da-DK" sz="1200">
                          <a:solidFill>
                            <a:schemeClr val="tx1"/>
                          </a:solidFill>
                          <a:effectLst/>
                        </a:rPr>
                        <a:t>9,2</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extLst>
                  <a:ext uri="{0D108BD9-81ED-4DB2-BD59-A6C34878D82A}">
                    <a16:rowId xmlns:a16="http://schemas.microsoft.com/office/drawing/2014/main" val="182831204"/>
                  </a:ext>
                </a:extLst>
              </a:tr>
              <a:tr h="249350">
                <a:tc>
                  <a:txBody>
                    <a:bodyPr/>
                    <a:lstStyle/>
                    <a:p>
                      <a:pPr algn="l">
                        <a:lnSpc>
                          <a:spcPct val="107000"/>
                        </a:lnSpc>
                        <a:spcAft>
                          <a:spcPts val="0"/>
                        </a:spcAft>
                      </a:pPr>
                      <a:r>
                        <a:rPr lang="da-DK" sz="1200">
                          <a:solidFill>
                            <a:schemeClr val="tx1"/>
                          </a:solidFill>
                          <a:effectLst/>
                        </a:rPr>
                        <a:t>6. Dans</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tc>
                  <a:txBody>
                    <a:bodyPr/>
                    <a:lstStyle/>
                    <a:p>
                      <a:pPr algn="ctr">
                        <a:lnSpc>
                          <a:spcPct val="107000"/>
                        </a:lnSpc>
                        <a:spcAft>
                          <a:spcPts val="0"/>
                        </a:spcAft>
                      </a:pPr>
                      <a:r>
                        <a:rPr lang="da-DK" sz="1200">
                          <a:solidFill>
                            <a:schemeClr val="tx1"/>
                          </a:solidFill>
                          <a:effectLst/>
                        </a:rPr>
                        <a:t>9</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extLst>
                  <a:ext uri="{0D108BD9-81ED-4DB2-BD59-A6C34878D82A}">
                    <a16:rowId xmlns:a16="http://schemas.microsoft.com/office/drawing/2014/main" val="2544576627"/>
                  </a:ext>
                </a:extLst>
              </a:tr>
              <a:tr h="249350">
                <a:tc>
                  <a:txBody>
                    <a:bodyPr/>
                    <a:lstStyle/>
                    <a:p>
                      <a:pPr algn="l">
                        <a:lnSpc>
                          <a:spcPct val="107000"/>
                        </a:lnSpc>
                        <a:spcAft>
                          <a:spcPts val="0"/>
                        </a:spcAft>
                      </a:pPr>
                      <a:r>
                        <a:rPr lang="da-DK" sz="1200">
                          <a:solidFill>
                            <a:schemeClr val="tx1"/>
                          </a:solidFill>
                          <a:effectLst/>
                        </a:rPr>
                        <a:t>7. Badminton</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tc>
                  <a:txBody>
                    <a:bodyPr/>
                    <a:lstStyle/>
                    <a:p>
                      <a:pPr algn="ctr">
                        <a:lnSpc>
                          <a:spcPct val="107000"/>
                        </a:lnSpc>
                        <a:spcAft>
                          <a:spcPts val="0"/>
                        </a:spcAft>
                      </a:pPr>
                      <a:r>
                        <a:rPr lang="da-DK" sz="1200">
                          <a:solidFill>
                            <a:schemeClr val="tx1"/>
                          </a:solidFill>
                          <a:effectLst/>
                        </a:rPr>
                        <a:t>7,9</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extLst>
                  <a:ext uri="{0D108BD9-81ED-4DB2-BD59-A6C34878D82A}">
                    <a16:rowId xmlns:a16="http://schemas.microsoft.com/office/drawing/2014/main" val="3770243707"/>
                  </a:ext>
                </a:extLst>
              </a:tr>
              <a:tr h="224415">
                <a:tc>
                  <a:txBody>
                    <a:bodyPr/>
                    <a:lstStyle/>
                    <a:p>
                      <a:pPr algn="l">
                        <a:lnSpc>
                          <a:spcPct val="107000"/>
                        </a:lnSpc>
                        <a:spcAft>
                          <a:spcPts val="0"/>
                        </a:spcAft>
                      </a:pPr>
                      <a:r>
                        <a:rPr lang="da-DK" sz="1200">
                          <a:solidFill>
                            <a:schemeClr val="tx1"/>
                          </a:solidFill>
                          <a:effectLst/>
                        </a:rPr>
                        <a:t>8. Spejder</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tc>
                  <a:txBody>
                    <a:bodyPr/>
                    <a:lstStyle/>
                    <a:p>
                      <a:pPr algn="ctr">
                        <a:lnSpc>
                          <a:spcPct val="107000"/>
                        </a:lnSpc>
                        <a:spcAft>
                          <a:spcPts val="0"/>
                        </a:spcAft>
                      </a:pPr>
                      <a:r>
                        <a:rPr lang="da-DK" sz="1200" dirty="0">
                          <a:solidFill>
                            <a:schemeClr val="tx1"/>
                          </a:solidFill>
                          <a:effectLst/>
                        </a:rPr>
                        <a:t>7,1</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extLst>
                  <a:ext uri="{0D108BD9-81ED-4DB2-BD59-A6C34878D82A}">
                    <a16:rowId xmlns:a16="http://schemas.microsoft.com/office/drawing/2014/main" val="1487460675"/>
                  </a:ext>
                </a:extLst>
              </a:tr>
              <a:tr h="249350">
                <a:tc>
                  <a:txBody>
                    <a:bodyPr/>
                    <a:lstStyle/>
                    <a:p>
                      <a:pPr algn="l">
                        <a:lnSpc>
                          <a:spcPct val="107000"/>
                        </a:lnSpc>
                        <a:spcAft>
                          <a:spcPts val="0"/>
                        </a:spcAft>
                      </a:pPr>
                      <a:r>
                        <a:rPr lang="da-DK" sz="1200">
                          <a:solidFill>
                            <a:schemeClr val="tx1"/>
                          </a:solidFill>
                          <a:effectLst/>
                        </a:rPr>
                        <a:t>9. Kampsport</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tc>
                  <a:txBody>
                    <a:bodyPr/>
                    <a:lstStyle/>
                    <a:p>
                      <a:pPr algn="ctr">
                        <a:lnSpc>
                          <a:spcPct val="107000"/>
                        </a:lnSpc>
                        <a:spcAft>
                          <a:spcPts val="0"/>
                        </a:spcAft>
                      </a:pPr>
                      <a:r>
                        <a:rPr lang="da-DK" sz="1200" dirty="0">
                          <a:solidFill>
                            <a:schemeClr val="tx1"/>
                          </a:solidFill>
                          <a:effectLst/>
                        </a:rPr>
                        <a:t>5,9</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16000"/>
                      </a:schemeClr>
                    </a:solidFill>
                  </a:tcPr>
                </a:tc>
                <a:extLst>
                  <a:ext uri="{0D108BD9-81ED-4DB2-BD59-A6C34878D82A}">
                    <a16:rowId xmlns:a16="http://schemas.microsoft.com/office/drawing/2014/main" val="3257482166"/>
                  </a:ext>
                </a:extLst>
              </a:tr>
            </a:tbl>
          </a:graphicData>
        </a:graphic>
      </p:graphicFrame>
    </p:spTree>
    <p:extLst>
      <p:ext uri="{BB962C8B-B14F-4D97-AF65-F5344CB8AC3E}">
        <p14:creationId xmlns:p14="http://schemas.microsoft.com/office/powerpoint/2010/main" val="2756277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FEBE2-494A-4F72-A9B6-73154ED9CC1F}"/>
              </a:ext>
            </a:extLst>
          </p:cNvPr>
          <p:cNvSpPr>
            <a:spLocks noGrp="1"/>
          </p:cNvSpPr>
          <p:nvPr>
            <p:ph type="title"/>
          </p:nvPr>
        </p:nvSpPr>
        <p:spPr>
          <a:xfrm>
            <a:off x="800100" y="3939702"/>
            <a:ext cx="7543800" cy="771536"/>
          </a:xfrm>
        </p:spPr>
        <p:txBody>
          <a:bodyPr>
            <a:normAutofit/>
          </a:bodyPr>
          <a:lstStyle/>
          <a:p>
            <a:pPr algn="ctr"/>
            <a:r>
              <a:rPr lang="da-DK">
                <a:solidFill>
                  <a:srgbClr val="FFFFFF"/>
                </a:solidFill>
              </a:rPr>
              <a:t>Udviklingen 3-6.klasse……</a:t>
            </a:r>
          </a:p>
        </p:txBody>
      </p:sp>
      <p:graphicFrame>
        <p:nvGraphicFramePr>
          <p:cNvPr id="4" name="Pladsholder til indhold 3">
            <a:extLst>
              <a:ext uri="{FF2B5EF4-FFF2-40B4-BE49-F238E27FC236}">
                <a16:creationId xmlns:a16="http://schemas.microsoft.com/office/drawing/2014/main" id="{6B4F2F6E-9138-461F-B7E4-BAABE004A317}"/>
              </a:ext>
            </a:extLst>
          </p:cNvPr>
          <p:cNvGraphicFramePr>
            <a:graphicFrameLocks noGrp="1"/>
          </p:cNvGraphicFramePr>
          <p:nvPr>
            <p:ph idx="1"/>
            <p:extLst>
              <p:ext uri="{D42A27DB-BD31-4B8C-83A1-F6EECF244321}">
                <p14:modId xmlns:p14="http://schemas.microsoft.com/office/powerpoint/2010/main" val="1592701568"/>
              </p:ext>
            </p:extLst>
          </p:nvPr>
        </p:nvGraphicFramePr>
        <p:xfrm>
          <a:off x="1142918" y="482600"/>
          <a:ext cx="6854723" cy="2714440"/>
        </p:xfrm>
        <a:graphic>
          <a:graphicData uri="http://schemas.openxmlformats.org/drawingml/2006/table">
            <a:tbl>
              <a:tblPr firstRow="1" firstCol="1" bandRow="1">
                <a:tableStyleId>{5C22544A-7EE6-4342-B048-85BDC9FD1C3A}</a:tableStyleId>
              </a:tblPr>
              <a:tblGrid>
                <a:gridCol w="1878599">
                  <a:extLst>
                    <a:ext uri="{9D8B030D-6E8A-4147-A177-3AD203B41FA5}">
                      <a16:colId xmlns:a16="http://schemas.microsoft.com/office/drawing/2014/main" val="533011176"/>
                    </a:ext>
                  </a:extLst>
                </a:gridCol>
                <a:gridCol w="1327283">
                  <a:extLst>
                    <a:ext uri="{9D8B030D-6E8A-4147-A177-3AD203B41FA5}">
                      <a16:colId xmlns:a16="http://schemas.microsoft.com/office/drawing/2014/main" val="381689314"/>
                    </a:ext>
                  </a:extLst>
                </a:gridCol>
                <a:gridCol w="1160779">
                  <a:extLst>
                    <a:ext uri="{9D8B030D-6E8A-4147-A177-3AD203B41FA5}">
                      <a16:colId xmlns:a16="http://schemas.microsoft.com/office/drawing/2014/main" val="2613177829"/>
                    </a:ext>
                  </a:extLst>
                </a:gridCol>
                <a:gridCol w="1327283">
                  <a:extLst>
                    <a:ext uri="{9D8B030D-6E8A-4147-A177-3AD203B41FA5}">
                      <a16:colId xmlns:a16="http://schemas.microsoft.com/office/drawing/2014/main" val="3214143767"/>
                    </a:ext>
                  </a:extLst>
                </a:gridCol>
                <a:gridCol w="1160779">
                  <a:extLst>
                    <a:ext uri="{9D8B030D-6E8A-4147-A177-3AD203B41FA5}">
                      <a16:colId xmlns:a16="http://schemas.microsoft.com/office/drawing/2014/main" val="404039105"/>
                    </a:ext>
                  </a:extLst>
                </a:gridCol>
              </a:tblGrid>
              <a:tr h="271444">
                <a:tc>
                  <a:txBody>
                    <a:bodyPr/>
                    <a:lstStyle/>
                    <a:p>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nSpc>
                          <a:spcPct val="150000"/>
                        </a:lnSpc>
                        <a:spcAft>
                          <a:spcPts val="0"/>
                        </a:spcAft>
                      </a:pPr>
                      <a:r>
                        <a:rPr lang="da-DK" sz="1100">
                          <a:effectLst/>
                        </a:rPr>
                        <a:t>3. klasse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nSpc>
                          <a:spcPct val="150000"/>
                        </a:lnSpc>
                        <a:spcAft>
                          <a:spcPts val="0"/>
                        </a:spcAft>
                      </a:pPr>
                      <a:r>
                        <a:rPr lang="da-DK" sz="1100">
                          <a:effectLst/>
                        </a:rPr>
                        <a:t>4. klasse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nSpc>
                          <a:spcPct val="150000"/>
                        </a:lnSpc>
                        <a:spcAft>
                          <a:spcPts val="0"/>
                        </a:spcAft>
                      </a:pPr>
                      <a:r>
                        <a:rPr lang="da-DK" sz="1100">
                          <a:effectLst/>
                        </a:rPr>
                        <a:t>5. klasse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nSpc>
                          <a:spcPct val="150000"/>
                        </a:lnSpc>
                        <a:spcAft>
                          <a:spcPts val="0"/>
                        </a:spcAft>
                      </a:pPr>
                      <a:r>
                        <a:rPr lang="da-DK" sz="1100">
                          <a:effectLst/>
                        </a:rPr>
                        <a:t>6. klasse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3274227729"/>
                  </a:ext>
                </a:extLst>
              </a:tr>
              <a:tr h="271444">
                <a:tc>
                  <a:txBody>
                    <a:bodyPr/>
                    <a:lstStyle/>
                    <a:p>
                      <a:pPr>
                        <a:lnSpc>
                          <a:spcPct val="150000"/>
                        </a:lnSpc>
                        <a:spcAft>
                          <a:spcPts val="0"/>
                        </a:spcAft>
                      </a:pPr>
                      <a:r>
                        <a:rPr lang="da-DK" sz="1100">
                          <a:effectLst/>
                        </a:rPr>
                        <a:t>Fodbold</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24,2</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22,8</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27,1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18,9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789760890"/>
                  </a:ext>
                </a:extLst>
              </a:tr>
              <a:tr h="271444">
                <a:tc>
                  <a:txBody>
                    <a:bodyPr/>
                    <a:lstStyle/>
                    <a:p>
                      <a:pPr>
                        <a:lnSpc>
                          <a:spcPct val="150000"/>
                        </a:lnSpc>
                        <a:spcAft>
                          <a:spcPts val="0"/>
                        </a:spcAft>
                      </a:pPr>
                      <a:r>
                        <a:rPr lang="da-DK" sz="1100">
                          <a:effectLst/>
                        </a:rPr>
                        <a:t>Gymnastik</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22,2</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18,5</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17,6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17,1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2766131942"/>
                  </a:ext>
                </a:extLst>
              </a:tr>
              <a:tr h="271444">
                <a:tc>
                  <a:txBody>
                    <a:bodyPr/>
                    <a:lstStyle/>
                    <a:p>
                      <a:pPr>
                        <a:lnSpc>
                          <a:spcPct val="150000"/>
                        </a:lnSpc>
                        <a:spcAft>
                          <a:spcPts val="0"/>
                        </a:spcAft>
                      </a:pPr>
                      <a:r>
                        <a:rPr lang="da-DK" sz="1100">
                          <a:effectLst/>
                        </a:rPr>
                        <a:t>Svømning</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24,9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18,2</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12,7</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8,9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985088780"/>
                  </a:ext>
                </a:extLst>
              </a:tr>
              <a:tr h="271444">
                <a:tc>
                  <a:txBody>
                    <a:bodyPr/>
                    <a:lstStyle/>
                    <a:p>
                      <a:pPr>
                        <a:lnSpc>
                          <a:spcPct val="150000"/>
                        </a:lnSpc>
                        <a:spcAft>
                          <a:spcPts val="0"/>
                        </a:spcAft>
                      </a:pPr>
                      <a:r>
                        <a:rPr lang="da-DK" sz="1100">
                          <a:effectLst/>
                        </a:rPr>
                        <a:t>Musik</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12,8</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12,2</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11,5</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12,6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699790114"/>
                  </a:ext>
                </a:extLst>
              </a:tr>
              <a:tr h="271444">
                <a:tc>
                  <a:txBody>
                    <a:bodyPr/>
                    <a:lstStyle/>
                    <a:p>
                      <a:pPr>
                        <a:lnSpc>
                          <a:spcPct val="150000"/>
                        </a:lnSpc>
                        <a:spcAft>
                          <a:spcPts val="0"/>
                        </a:spcAft>
                      </a:pPr>
                      <a:r>
                        <a:rPr lang="da-DK" sz="1100">
                          <a:effectLst/>
                        </a:rPr>
                        <a:t>Håndbold</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6,1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7,3</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13,8</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9,1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3256286223"/>
                  </a:ext>
                </a:extLst>
              </a:tr>
              <a:tr h="271444">
                <a:tc>
                  <a:txBody>
                    <a:bodyPr/>
                    <a:lstStyle/>
                    <a:p>
                      <a:pPr>
                        <a:lnSpc>
                          <a:spcPct val="150000"/>
                        </a:lnSpc>
                        <a:spcAft>
                          <a:spcPts val="0"/>
                        </a:spcAft>
                      </a:pPr>
                      <a:r>
                        <a:rPr lang="da-DK" sz="1100">
                          <a:effectLst/>
                        </a:rPr>
                        <a:t>Badminton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6,7</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5,7</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10,1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8,9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3223923979"/>
                  </a:ext>
                </a:extLst>
              </a:tr>
              <a:tr h="271444">
                <a:tc>
                  <a:txBody>
                    <a:bodyPr/>
                    <a:lstStyle/>
                    <a:p>
                      <a:pPr>
                        <a:lnSpc>
                          <a:spcPct val="150000"/>
                        </a:lnSpc>
                        <a:spcAft>
                          <a:spcPts val="0"/>
                        </a:spcAft>
                      </a:pPr>
                      <a:r>
                        <a:rPr lang="da-DK" sz="1100">
                          <a:effectLst/>
                        </a:rPr>
                        <a:t>Dans</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7,1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7,9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6,6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13,0</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2428154648"/>
                  </a:ext>
                </a:extLst>
              </a:tr>
              <a:tr h="271444">
                <a:tc>
                  <a:txBody>
                    <a:bodyPr/>
                    <a:lstStyle/>
                    <a:p>
                      <a:pPr>
                        <a:lnSpc>
                          <a:spcPct val="150000"/>
                        </a:lnSpc>
                        <a:spcAft>
                          <a:spcPts val="0"/>
                        </a:spcAft>
                      </a:pPr>
                      <a:r>
                        <a:rPr lang="da-DK" sz="1100">
                          <a:effectLst/>
                        </a:rPr>
                        <a:t>Spejder/FDF</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7,4</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7,9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9,2</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4,6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864281926"/>
                  </a:ext>
                </a:extLst>
              </a:tr>
              <a:tr h="271444">
                <a:tc>
                  <a:txBody>
                    <a:bodyPr/>
                    <a:lstStyle/>
                    <a:p>
                      <a:pPr>
                        <a:lnSpc>
                          <a:spcPct val="150000"/>
                        </a:lnSpc>
                        <a:spcAft>
                          <a:spcPts val="0"/>
                        </a:spcAft>
                      </a:pPr>
                      <a:r>
                        <a:rPr lang="da-DK" sz="1100">
                          <a:effectLst/>
                        </a:rPr>
                        <a:t>Andet</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34,3</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39,4</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50,7</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dirty="0">
                          <a:effectLst/>
                        </a:rPr>
                        <a:t>42,9</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2305581509"/>
                  </a:ext>
                </a:extLst>
              </a:tr>
            </a:tbl>
          </a:graphicData>
        </a:graphic>
      </p:graphicFrame>
      <p:sp>
        <p:nvSpPr>
          <p:cNvPr id="5" name="Rectangle 1">
            <a:extLst>
              <a:ext uri="{FF2B5EF4-FFF2-40B4-BE49-F238E27FC236}">
                <a16:creationId xmlns:a16="http://schemas.microsoft.com/office/drawing/2014/main" id="{6FBDEE78-EB30-4C1D-9C31-9C6B6F40581D}"/>
              </a:ext>
            </a:extLst>
          </p:cNvPr>
          <p:cNvSpPr>
            <a:spLocks noChangeArrowheads="1"/>
          </p:cNvSpPr>
          <p:nvPr/>
        </p:nvSpPr>
        <p:spPr bwMode="auto">
          <a:xfrm>
            <a:off x="0" y="-130805"/>
            <a:ext cx="44916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da-DK" altLang="da-DK"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Tab</a:t>
            </a:r>
            <a:r>
              <a:rPr kumimoji="0" lang="da-DK" altLang="da-DK" sz="600" b="0" i="0" u="none" strike="noStrike" cap="none" normalizeH="0" baseline="0">
                <a:ln>
                  <a:noFill/>
                </a:ln>
                <a:solidFill>
                  <a:schemeClr val="tx1"/>
                </a:solidFill>
                <a:effectLst/>
                <a:latin typeface="Arial" panose="020B0604020202020204" pitchFamily="34" charset="0"/>
              </a:rPr>
              <a:t> </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2259008"/>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992273BBABA454D8075F762BF3394CC" ma:contentTypeVersion="8" ma:contentTypeDescription="Opret et nyt dokument." ma:contentTypeScope="" ma:versionID="4ab31eb95d35ffbf130755f162662708">
  <xsd:schema xmlns:xsd="http://www.w3.org/2001/XMLSchema" xmlns:xs="http://www.w3.org/2001/XMLSchema" xmlns:p="http://schemas.microsoft.com/office/2006/metadata/properties" xmlns:ns2="5e9a5e60-6c5d-443b-a022-06942bd0b0a2" xmlns:ns3="1d808ea3-95bf-407f-8b05-6de56a4b000a" targetNamespace="http://schemas.microsoft.com/office/2006/metadata/properties" ma:root="true" ma:fieldsID="6fe04f177ca8b3745bfdf0bb97bb3899" ns2:_="" ns3:_="">
    <xsd:import namespace="5e9a5e60-6c5d-443b-a022-06942bd0b0a2"/>
    <xsd:import namespace="1d808ea3-95bf-407f-8b05-6de56a4b000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a5e60-6c5d-443b-a022-06942bd0b0a2"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808ea3-95bf-407f-8b05-6de56a4b000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CA5026-EE03-42AD-8091-2FF1ACC6180E}"/>
</file>

<file path=customXml/itemProps2.xml><?xml version="1.0" encoding="utf-8"?>
<ds:datastoreItem xmlns:ds="http://schemas.openxmlformats.org/officeDocument/2006/customXml" ds:itemID="{491F600F-8F4B-4929-A6C7-59CE49AB987A}"/>
</file>

<file path=customXml/itemProps3.xml><?xml version="1.0" encoding="utf-8"?>
<ds:datastoreItem xmlns:ds="http://schemas.openxmlformats.org/officeDocument/2006/customXml" ds:itemID="{4E2A3AC7-EBE3-478D-AAAD-1B1A52291C62}"/>
</file>

<file path=docProps/app.xml><?xml version="1.0" encoding="utf-8"?>
<Properties xmlns="http://schemas.openxmlformats.org/officeDocument/2006/extended-properties" xmlns:vt="http://schemas.openxmlformats.org/officeDocument/2006/docPropsVTypes">
  <TotalTime>1</TotalTime>
  <Words>2767</Words>
  <Application>Microsoft Office PowerPoint</Application>
  <PresentationFormat>Skærmshow (16:9)</PresentationFormat>
  <Paragraphs>474</Paragraphs>
  <Slides>49</Slides>
  <Notes>4</Notes>
  <HiddenSlides>0</HiddenSlides>
  <MMClips>0</MMClips>
  <ScaleCrop>false</ScaleCrop>
  <HeadingPairs>
    <vt:vector size="6" baseType="variant">
      <vt:variant>
        <vt:lpstr>Benyttede skrifttyper</vt:lpstr>
      </vt:variant>
      <vt:variant>
        <vt:i4>12</vt:i4>
      </vt:variant>
      <vt:variant>
        <vt:lpstr>Tema</vt:lpstr>
      </vt:variant>
      <vt:variant>
        <vt:i4>1</vt:i4>
      </vt:variant>
      <vt:variant>
        <vt:lpstr>Slidetitler</vt:lpstr>
      </vt:variant>
      <vt:variant>
        <vt:i4>49</vt:i4>
      </vt:variant>
    </vt:vector>
  </HeadingPairs>
  <TitlesOfParts>
    <vt:vector size="62" baseType="lpstr">
      <vt:lpstr>Arial</vt:lpstr>
      <vt:lpstr>Calibri</vt:lpstr>
      <vt:lpstr>Calibri Light</vt:lpstr>
      <vt:lpstr>Cambria</vt:lpstr>
      <vt:lpstr>Century Gothic</vt:lpstr>
      <vt:lpstr>Courier New</vt:lpstr>
      <vt:lpstr>Garamond</vt:lpstr>
      <vt:lpstr>Helvetica</vt:lpstr>
      <vt:lpstr>StarSymbol</vt:lpstr>
      <vt:lpstr>Trebuchet MS</vt:lpstr>
      <vt:lpstr>Wingdings</vt:lpstr>
      <vt:lpstr>Wingdings 3</vt:lpstr>
      <vt:lpstr>Office Theme</vt:lpstr>
      <vt:lpstr>Rekruttering og fastholdelse – nogle perspektiver!</vt:lpstr>
      <vt:lpstr>5.klasse i 1984</vt:lpstr>
      <vt:lpstr>5.klasse i 2019</vt:lpstr>
      <vt:lpstr>Rekruttering og motivation……</vt:lpstr>
      <vt:lpstr> Det er vigtigt at være sammen med mine venner!” - men hvad menes der egentlig med ’venner”?</vt:lpstr>
      <vt:lpstr>Man går til træning for at blive bedre – ikke for at få nye venner!</vt:lpstr>
      <vt:lpstr>Primær- og aktivitetsvenner</vt:lpstr>
      <vt:lpstr>Hvad går de til?</vt:lpstr>
      <vt:lpstr>Udviklingen 3-6.klasse……</vt:lpstr>
      <vt:lpstr>Hvad er vigtigst, når man går til en fritidsaktivitet for piger og drenge?</vt:lpstr>
      <vt:lpstr>Der er ingen forskel i drenge og pigers motiver for at dyrke fritidskativiteter…men der er langt færre piger, der er aktive i fritidsaktiviteter!!</vt:lpstr>
      <vt:lpstr>Er forældrene enige?</vt:lpstr>
      <vt:lpstr>Det er vigtigt at vi lærer noget!- et spillerperspektiv</vt:lpstr>
      <vt:lpstr>De er her for det sociale……- et trænerperspektiv</vt:lpstr>
      <vt:lpstr>Når vi beder ”foreningsaktive” i alderen 9-16 år prioritere hvad der er vigtigst….</vt:lpstr>
      <vt:lpstr>”I gamle dage gik man til noget for at være sammen med sine venner – det gør man ikke mere!”</vt:lpstr>
      <vt:lpstr>Erfaringer fra Åben Skole…….</vt:lpstr>
      <vt:lpstr>Og for rigtig mange bliver mødet med en instruktør fra en forening til mere end blot en god oplevelse!  </vt:lpstr>
      <vt:lpstr>Skolereformen er en gave til de mindre idrætter  - og introducerer de ældste elever til et muligt alternativ til fitnesscenteret!  </vt:lpstr>
      <vt:lpstr>Det er forløb der ”virker”….</vt:lpstr>
      <vt:lpstr>Og hvad er så vigtig forud for at man går i gang med at dyrke fritidsaktivitet når man er 13 år gammel?</vt:lpstr>
      <vt:lpstr>Tennis med sort bælte…..</vt:lpstr>
      <vt:lpstr>Når man dropper ud i 3-5.kl handler det ofte om at…….</vt:lpstr>
      <vt:lpstr>Hvad er vigtigt i 7-9.kl?????</vt:lpstr>
      <vt:lpstr>Hvad er vigtigt, når man går til noget? – top 7</vt:lpstr>
      <vt:lpstr>Motivationsfaktorer for deltagelse i faste fritidsaktiviteter i 9.kl (Børnerådet 2019)</vt:lpstr>
      <vt:lpstr>Hvad er knapt så vigtigt….?</vt:lpstr>
      <vt:lpstr>Alder spiller ingen rolle!</vt:lpstr>
      <vt:lpstr>De kollektivt orienterede individualister Studenter 2019</vt:lpstr>
      <vt:lpstr>Fra 1.division til Superligaen på 6 uger!</vt:lpstr>
      <vt:lpstr>Erhvervsarbejde er den primære fritidsaktivitet på ungdomsuddan-nelserne</vt:lpstr>
      <vt:lpstr>Hvad giver social status i en klasse?</vt:lpstr>
      <vt:lpstr>Festerne er det sted hvor man mødes udenfor klassen!</vt:lpstr>
      <vt:lpstr>Hvornår er man sammen med sine venner?</vt:lpstr>
      <vt:lpstr>Massiv festkultur……</vt:lpstr>
      <vt:lpstr>Hvad går de til????</vt:lpstr>
      <vt:lpstr>Hvad er vigtigt? – top 2</vt:lpstr>
      <vt:lpstr>Det perfekte er blevet det normale…….</vt:lpstr>
      <vt:lpstr>Det er svært at få hverdagen til at hænge sammen …..</vt:lpstr>
      <vt:lpstr>STØRST TRIVSEL I FRITIDEN…..</vt:lpstr>
      <vt:lpstr>Hvis jeres hverdag er så tæt pakket, hvorfor prioriterer I så stadig at finde tid til sport? </vt:lpstr>
      <vt:lpstr>”At bruge kroppen og dermed få et frirum fra at skulle tænke hele tiden….Der er bare noget virkelig fedt ved at føle sin krop være brugt, være stærk og det at være smurt ind i mudder…”(U18-spiller)</vt:lpstr>
      <vt:lpstr>Udfordringen er at gøre tennis til en ØVEBANE……</vt:lpstr>
      <vt:lpstr>“Frafald” blandt 13-18-årige handler  om!</vt:lpstr>
      <vt:lpstr>Hvad kendetegner ”Den gode forening”?</vt:lpstr>
      <vt:lpstr>De kan ”udfolde” projektet…. </vt:lpstr>
      <vt:lpstr>De ved godt at det er vigtigt at kommunikere til forældre, specielt mødre</vt:lpstr>
      <vt:lpstr>De har en plan  der sikrer progression! </vt:lpstr>
      <vt:lpstr> Tak fordi I lyttede…….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Rekruttering og fastholdelse – nogle perspektiver!</dc:title>
  <dc:creator>Søren Østergaard</dc:creator>
  <cp:lastModifiedBy>Søren Østergaard</cp:lastModifiedBy>
  <cp:revision>1</cp:revision>
  <dcterms:created xsi:type="dcterms:W3CDTF">2020-01-24T18:07:48Z</dcterms:created>
  <dcterms:modified xsi:type="dcterms:W3CDTF">2020-01-24T18:09:02Z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0x0101008992273BBABA454D8075F762BF3394CC</vt:lpwstr>
  </property>
</Properties>
</file>